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9"/>
  </p:notesMasterIdLst>
  <p:sldIdLst>
    <p:sldId id="256" r:id="rId2"/>
    <p:sldId id="257" r:id="rId3"/>
    <p:sldId id="297" r:id="rId4"/>
    <p:sldId id="299" r:id="rId5"/>
    <p:sldId id="296" r:id="rId6"/>
    <p:sldId id="298" r:id="rId7"/>
    <p:sldId id="301" r:id="rId8"/>
    <p:sldId id="302" r:id="rId9"/>
    <p:sldId id="303" r:id="rId10"/>
    <p:sldId id="304" r:id="rId11"/>
    <p:sldId id="311" r:id="rId12"/>
    <p:sldId id="305" r:id="rId13"/>
    <p:sldId id="306" r:id="rId14"/>
    <p:sldId id="307" r:id="rId15"/>
    <p:sldId id="308" r:id="rId16"/>
    <p:sldId id="310" r:id="rId17"/>
    <p:sldId id="283" r:id="rId18"/>
    <p:sldId id="313" r:id="rId19"/>
    <p:sldId id="314" r:id="rId20"/>
    <p:sldId id="317" r:id="rId21"/>
    <p:sldId id="280" r:id="rId22"/>
    <p:sldId id="281" r:id="rId23"/>
    <p:sldId id="309" r:id="rId24"/>
    <p:sldId id="316" r:id="rId25"/>
    <p:sldId id="318" r:id="rId26"/>
    <p:sldId id="319" r:id="rId27"/>
    <p:sldId id="315" r:id="rId28"/>
    <p:sldId id="289" r:id="rId29"/>
    <p:sldId id="282" r:id="rId30"/>
    <p:sldId id="320" r:id="rId31"/>
    <p:sldId id="324" r:id="rId32"/>
    <p:sldId id="321" r:id="rId33"/>
    <p:sldId id="323" r:id="rId34"/>
    <p:sldId id="326" r:id="rId35"/>
    <p:sldId id="328" r:id="rId36"/>
    <p:sldId id="325" r:id="rId37"/>
    <p:sldId id="330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791"/>
    <p:restoredTop sz="50000"/>
  </p:normalViewPr>
  <p:slideViewPr>
    <p:cSldViewPr snapToGrid="0" snapToObjects="1">
      <p:cViewPr>
        <p:scale>
          <a:sx n="82" d="100"/>
          <a:sy n="82" d="100"/>
        </p:scale>
        <p:origin x="928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tiff>
</file>

<file path=ppt/media/image5.png>
</file>

<file path=ppt/media/image5.tiff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7C921-DD6D-4D40-835C-1E5E7FD598D8}" type="datetimeFigureOut">
              <a:rPr kumimoji="1" lang="ja-JP" altLang="en-US" smtClean="0"/>
              <a:t>2017/10/12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E0DED-7AAE-D340-9277-7EAA4198CB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98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0DED-7AAE-D340-9277-7EAA4198CB7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1176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0DED-7AAE-D340-9277-7EAA4198CB7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0DED-7AAE-D340-9277-7EAA4198CB7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4554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0DED-7AAE-D340-9277-7EAA4198CB7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1529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0DED-7AAE-D340-9277-7EAA4198CB7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9850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0DED-7AAE-D340-9277-7EAA4198CB7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3502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0DED-7AAE-D340-9277-7EAA4198CB7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6701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3E0DED-7AAE-D340-9277-7EAA4198CB7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6029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none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ja-JP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7477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5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317" y="319921"/>
            <a:ext cx="10456165" cy="729713"/>
          </a:xfrm>
        </p:spPr>
        <p:txBody>
          <a:bodyPr/>
          <a:lstStyle>
            <a:lvl1pPr>
              <a:defRPr sz="4000" b="1"/>
            </a:lvl1pPr>
          </a:lstStyle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914" y="1197980"/>
            <a:ext cx="10461356" cy="4485137"/>
          </a:xfrm>
        </p:spPr>
        <p:txBody>
          <a:bodyPr>
            <a:normAutofit/>
          </a:bodyPr>
          <a:lstStyle>
            <a:lvl1pPr marL="360000" indent="-252000">
              <a:lnSpc>
                <a:spcPct val="120000"/>
              </a:lnSpc>
              <a:defRPr sz="2400"/>
            </a:lvl1pPr>
            <a:lvl2pPr marL="612000" indent="-252000">
              <a:lnSpc>
                <a:spcPct val="120000"/>
              </a:lnSpc>
              <a:defRPr sz="2000"/>
            </a:lvl2pPr>
            <a:lvl3pPr marL="828000" indent="-288000">
              <a:lnSpc>
                <a:spcPct val="120000"/>
              </a:lnSpc>
              <a:defRPr sz="2000"/>
            </a:lvl3pPr>
            <a:lvl4pPr marL="864000">
              <a:lnSpc>
                <a:spcPct val="120000"/>
              </a:lnSpc>
              <a:defRPr sz="1600"/>
            </a:lvl4pPr>
            <a:lvl5pPr marL="1080000">
              <a:lnSpc>
                <a:spcPct val="150000"/>
              </a:lnSpc>
              <a:defRPr sz="1800"/>
            </a:lvl5pPr>
          </a:lstStyle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336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2660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126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750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ja-JP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616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8314" y="278969"/>
            <a:ext cx="10337365" cy="7297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ja-JP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908" y="1259972"/>
            <a:ext cx="10318772" cy="448513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10/12/17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36908" y="1072768"/>
            <a:ext cx="10318772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420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06900" indent="-1989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Arial" charset="0"/>
        <a:buChar char="•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8.png"/><Relationship Id="rId6" Type="http://schemas.openxmlformats.org/officeDocument/2006/relationships/hyperlink" Target="https://blog.openai.com/openai-baselines-ppo/" TargetMode="External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JeVppkoloX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view/deep-rl-bootcamp/labs" TargetMode="External"/><Relationship Id="rId4" Type="http://schemas.openxmlformats.org/officeDocument/2006/relationships/hyperlink" Target="https://sites.google.com/view/deep-rl-bootcamp/lectur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cml.cc/2015/tutorials/PolicySearch.pdf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ja-JP" sz="6700" dirty="0" smtClean="0"/>
              <a:t>Reinforcement Learning</a:t>
            </a:r>
            <a:endParaRPr kumimoji="1" lang="ja-JP" altLang="en-US" sz="6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0" y="4509408"/>
            <a:ext cx="10368695" cy="1712704"/>
          </a:xfrm>
        </p:spPr>
        <p:txBody>
          <a:bodyPr>
            <a:normAutofit/>
          </a:bodyPr>
          <a:lstStyle/>
          <a:p>
            <a:pPr algn="r"/>
            <a:r>
              <a:rPr kumimoji="1" lang="en-US" altLang="ja-JP" dirty="0" smtClean="0"/>
              <a:t>M2 Keisuke </a:t>
            </a:r>
            <a:r>
              <a:rPr kumimoji="1" lang="en-US" altLang="ja-JP" dirty="0" err="1" smtClean="0"/>
              <a:t>Fukuta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44000"/>
            <a:r>
              <a:rPr lang="en-US" altLang="ja-JP" dirty="0"/>
              <a:t>Trust Region Policy Optimization (TRPO)</a:t>
            </a:r>
            <a:endParaRPr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05914" y="1197980"/>
                <a:ext cx="10972798" cy="4892854"/>
              </a:xfrm>
            </p:spPr>
            <p:txBody>
              <a:bodyPr>
                <a:noAutofit/>
              </a:bodyPr>
              <a:lstStyle/>
              <a:p>
                <a:r>
                  <a:rPr lang="ja-JP" altLang="en-US" sz="2000" dirty="0"/>
                  <a:t>最近流行りの</a:t>
                </a:r>
                <a:r>
                  <a:rPr lang="ja-JP" altLang="en-US" sz="2000" dirty="0" smtClean="0"/>
                  <a:t>アルゴリズム</a:t>
                </a:r>
                <a:r>
                  <a:rPr lang="en-US" altLang="ja-JP" sz="2000" dirty="0" smtClean="0"/>
                  <a:t> </a:t>
                </a:r>
                <a:endParaRPr kumimoji="1" lang="en-US" altLang="ja-JP" sz="2000" b="0" dirty="0" smtClean="0">
                  <a:latin typeface="Cambria Math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kumimoji="1" lang="ja-JP" altLang="en-US" sz="2000" b="0" dirty="0" smtClean="0">
                    <a:latin typeface="Cambria Math" charset="0"/>
                  </a:rPr>
                  <a:t>概要</a:t>
                </a:r>
                <a:endParaRPr lang="en-US" altLang="ja-JP" sz="2000" dirty="0">
                  <a:latin typeface="Cambria Math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sz="18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ja-JP" sz="1800" b="0" i="1" smtClean="0">
                            <a:latin typeface="Cambria Math" charset="0"/>
                          </a:rPr>
                          <m:t>𝐷</m:t>
                        </m:r>
                      </m:e>
                      <m:sub>
                        <m:r>
                          <a:rPr kumimoji="1" lang="en-US" altLang="ja-JP" sz="1800" b="0" i="1" smtClean="0">
                            <a:latin typeface="Cambria Math" charset="0"/>
                          </a:rPr>
                          <m:t>𝐾𝐿</m:t>
                        </m:r>
                      </m:sub>
                    </m:sSub>
                    <m:d>
                      <m:dPr>
                        <m:ctrlPr>
                          <a:rPr kumimoji="1" lang="en-US" altLang="ja-JP" sz="1800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ja-JP" sz="18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1800" b="0" i="1" smtClean="0">
                                <a:latin typeface="Cambria Math" charset="0"/>
                              </a:rPr>
                              <m:t>𝜃</m:t>
                            </m:r>
                          </m:e>
                          <m:sub>
                            <m:r>
                              <a:rPr kumimoji="1" lang="en-US" altLang="ja-JP" sz="1800" b="0" i="1" smtClean="0">
                                <a:latin typeface="Cambria Math" charset="0"/>
                              </a:rPr>
                              <m:t>𝑜𝑙𝑑</m:t>
                            </m:r>
                          </m:sub>
                        </m:sSub>
                        <m:r>
                          <a:rPr kumimoji="1" lang="en-US" altLang="ja-JP" sz="1800" b="0" i="1" smtClean="0">
                            <a:latin typeface="Cambria Math" charset="0"/>
                          </a:rPr>
                          <m:t>, </m:t>
                        </m:r>
                        <m:r>
                          <a:rPr kumimoji="1" lang="en-US" altLang="ja-JP" sz="1800" b="0" i="1" smtClean="0">
                            <a:latin typeface="Cambria Math" charset="0"/>
                          </a:rPr>
                          <m:t>𝜃</m:t>
                        </m:r>
                      </m:e>
                    </m:d>
                    <m:r>
                      <a:rPr lang="en-US" altLang="ja-JP" sz="1800" i="1">
                        <a:latin typeface="Cambria Math" charset="0"/>
                        <a:ea typeface="Cambria Math" charset="0"/>
                        <a:cs typeface="Cambria Math" charset="0"/>
                      </a:rPr>
                      <m:t>≤</m:t>
                    </m:r>
                    <m:r>
                      <a:rPr lang="en-US" altLang="ja-JP" sz="18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𝛿</m:t>
                    </m:r>
                  </m:oMath>
                </a14:m>
                <a:r>
                  <a:rPr kumimoji="1" lang="en-US" altLang="ja-JP" sz="1800" dirty="0" smtClean="0"/>
                  <a:t> </a:t>
                </a:r>
                <a:r>
                  <a:rPr kumimoji="1" lang="ja-JP" altLang="en-US" sz="1800" dirty="0" smtClean="0"/>
                  <a:t>という範囲</a:t>
                </a:r>
                <a:r>
                  <a:rPr lang="en-US" altLang="ja-JP" sz="1800" dirty="0"/>
                  <a:t>(Trust Region )</a:t>
                </a:r>
                <a:r>
                  <a:rPr kumimoji="1" lang="ja-JP" altLang="en-US" sz="1800" dirty="0" smtClean="0"/>
                  <a:t>において、期待コストを最小化する</a:t>
                </a:r>
                <a14:m>
                  <m:oMath xmlns:m="http://schemas.openxmlformats.org/officeDocument/2006/math">
                    <m:r>
                      <a:rPr lang="en-US" altLang="ja-JP" sz="1800" b="0" i="1" smtClean="0">
                        <a:latin typeface="Cambria Math" charset="0"/>
                      </a:rPr>
                      <m:t>𝜃</m:t>
                    </m:r>
                  </m:oMath>
                </a14:m>
                <a:r>
                  <a:rPr kumimoji="1" lang="ja-JP" altLang="en-US" sz="1800" dirty="0" smtClean="0"/>
                  <a:t>を求める</a:t>
                </a:r>
                <a:r>
                  <a:rPr kumimoji="1" lang="en-US" altLang="ja-JP" sz="1800" dirty="0" smtClean="0"/>
                  <a:t/>
                </a:r>
                <a:br>
                  <a:rPr kumimoji="1" lang="en-US" altLang="ja-JP" sz="1800" dirty="0" smtClean="0"/>
                </a:br>
                <a:r>
                  <a:rPr kumimoji="1" lang="ja-JP" altLang="en-US" sz="1800" dirty="0" smtClean="0"/>
                  <a:t>制約付き最適化問題を解くことで更新</a:t>
                </a:r>
                <a:endParaRPr kumimoji="1" lang="en-US" altLang="ja-JP" sz="1800" dirty="0" smtClean="0"/>
              </a:p>
              <a:p>
                <a:pPr lvl="1"/>
                <a:r>
                  <a:rPr kumimoji="1" lang="en-US" altLang="ja-JP" sz="1800" dirty="0" smtClean="0"/>
                  <a:t>Policy</a:t>
                </a:r>
                <a:r>
                  <a:rPr kumimoji="1" lang="ja-JP" altLang="en-US" sz="1800" dirty="0" smtClean="0"/>
                  <a:t>が大きく変わりすぎてほしくないけど、変わらなすぎも困る</a:t>
                </a:r>
                <a:r>
                  <a:rPr kumimoji="1" lang="en-US" altLang="ja-JP" sz="1800" dirty="0" smtClean="0"/>
                  <a:t> (learning rate</a:t>
                </a:r>
                <a:r>
                  <a:rPr kumimoji="1" lang="ja-JP" altLang="en-US" sz="1800" dirty="0" smtClean="0"/>
                  <a:t>の調整が難しい）</a:t>
                </a:r>
                <a:br>
                  <a:rPr kumimoji="1" lang="ja-JP" altLang="en-US" sz="1800" dirty="0" smtClean="0"/>
                </a:br>
                <a:r>
                  <a:rPr kumimoji="1" lang="ja-JP" altLang="en-US" sz="1800" dirty="0" smtClean="0"/>
                  <a:t>という問題に対する一つの解</a:t>
                </a:r>
                <a:endParaRPr kumimoji="1" lang="en-US" altLang="ja-JP" sz="1800" dirty="0" smtClean="0"/>
              </a:p>
              <a:p>
                <a:pPr lvl="1"/>
                <a:r>
                  <a:rPr kumimoji="1" lang="ja-JP" altLang="en-US" dirty="0" smtClean="0"/>
                  <a:t>結果的に</a:t>
                </a:r>
                <a:r>
                  <a:rPr kumimoji="1" lang="en-US" altLang="ja-JP" dirty="0" smtClean="0"/>
                  <a:t>Natural Policy gradient</a:t>
                </a:r>
                <a:r>
                  <a:rPr kumimoji="1" lang="ja-JP" altLang="en-US" smtClean="0"/>
                  <a:t>の亜種みたいな感じ</a:t>
                </a:r>
                <a:endParaRPr kumimoji="1" lang="ja-JP" altLang="en-US" dirty="0" smtClean="0"/>
              </a:p>
              <a:p>
                <a:pPr lvl="1"/>
                <a:endParaRPr kumimoji="1" lang="en-US" altLang="ja-JP" sz="1200" dirty="0" smtClean="0"/>
              </a:p>
              <a:p>
                <a:pPr marL="144000" indent="0">
                  <a:buNone/>
                </a:pPr>
                <a:endParaRPr kumimoji="1" lang="en-US" altLang="ja-JP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5914" y="1197980"/>
                <a:ext cx="10972798" cy="4892854"/>
              </a:xfrm>
              <a:blipFill rotWithShape="0">
                <a:blip r:embed="rId2"/>
                <a:stretch>
                  <a:fillRect l="-333" t="-499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722" y="4310834"/>
            <a:ext cx="7264614" cy="153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6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44000"/>
            <a:r>
              <a:rPr lang="en-US" altLang="ja-JP" dirty="0"/>
              <a:t>Trust Region Policy Optimization (TRPO)</a:t>
            </a:r>
            <a:endParaRPr lang="ja-JP" altLang="en-US" dirty="0"/>
          </a:p>
        </p:txBody>
      </p:sp>
      <p:pic>
        <p:nvPicPr>
          <p:cNvPr id="4" name="knocked-over-stand-up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49943" y="1276056"/>
            <a:ext cx="7339013" cy="4892675"/>
          </a:xfrm>
        </p:spPr>
      </p:pic>
      <p:sp>
        <p:nvSpPr>
          <p:cNvPr id="5" name="TextBox 4"/>
          <p:cNvSpPr txBox="1"/>
          <p:nvPr/>
        </p:nvSpPr>
        <p:spPr>
          <a:xfrm>
            <a:off x="9655444" y="3099661"/>
            <a:ext cx="791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44000" indent="0">
              <a:buNone/>
            </a:pPr>
            <a:r>
              <a:rPr kumimoji="1" lang="ja-JP" altLang="en-US" dirty="0" smtClean="0">
                <a:hlinkClick r:id="rId6"/>
              </a:rPr>
              <a:t>動画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63079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Comparison of sample efficiency</a:t>
            </a:r>
            <a:endParaRPr kumimoji="1" lang="ja-JP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80" y="1175696"/>
            <a:ext cx="9025462" cy="5076823"/>
          </a:xfrm>
        </p:spPr>
      </p:pic>
      <p:sp>
        <p:nvSpPr>
          <p:cNvPr id="3" name="Frame 2"/>
          <p:cNvSpPr/>
          <p:nvPr/>
        </p:nvSpPr>
        <p:spPr>
          <a:xfrm>
            <a:off x="2030277" y="3838094"/>
            <a:ext cx="2991174" cy="650929"/>
          </a:xfrm>
          <a:prstGeom prst="frame">
            <a:avLst>
              <a:gd name="adj1" fmla="val 297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37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Comparison of sample efficiency</a:t>
            </a:r>
            <a:endParaRPr kumimoji="1" lang="ja-JP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80" y="1175696"/>
            <a:ext cx="9025462" cy="5076823"/>
          </a:xfrm>
        </p:spPr>
      </p:pic>
      <p:sp>
        <p:nvSpPr>
          <p:cNvPr id="3" name="Frame 2"/>
          <p:cNvSpPr/>
          <p:nvPr/>
        </p:nvSpPr>
        <p:spPr>
          <a:xfrm>
            <a:off x="2030277" y="4644006"/>
            <a:ext cx="2991174" cy="650929"/>
          </a:xfrm>
          <a:prstGeom prst="frame">
            <a:avLst>
              <a:gd name="adj1" fmla="val 297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8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Model-based RL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ja-JP" dirty="0" smtClean="0"/>
                  <a:t>So far</a:t>
                </a:r>
                <a:r>
                  <a:rPr kumimoji="1" lang="is-IS" altLang="ja-JP" dirty="0" smtClean="0"/>
                  <a:t>….</a:t>
                </a:r>
                <a:endParaRPr kumimoji="1" lang="en-US" altLang="ja-JP" dirty="0" smtClean="0"/>
              </a:p>
              <a:p>
                <a:endParaRPr lang="en-US" altLang="ja-JP" dirty="0"/>
              </a:p>
              <a:p>
                <a:endParaRPr kumimoji="1" lang="en-US" altLang="ja-JP" dirty="0" smtClean="0"/>
              </a:p>
              <a:p>
                <a:endParaRPr kumimoji="1" lang="en-US" altLang="ja-JP" dirty="0" smtClean="0"/>
              </a:p>
              <a:p>
                <a:endParaRPr kumimoji="1" lang="en-US" altLang="ja-JP" dirty="0" smtClean="0"/>
              </a:p>
              <a:p>
                <a:r>
                  <a:rPr kumimoji="1" lang="en-US" altLang="ja-JP" dirty="0" smtClean="0"/>
                  <a:t>Can we estimate transition function </a:t>
                </a:r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kumimoji="1" lang="en-US" altLang="ja-JP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ja-JP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kumimoji="1" lang="en-US" altLang="ja-JP" b="0" i="1" smtClean="0">
                                <a:latin typeface="Cambria Math" charset="0"/>
                              </a:rPr>
                              <m:t>𝑠</m:t>
                            </m:r>
                          </m:e>
                          <m:sup>
                            <m:r>
                              <a:rPr kumimoji="1" lang="en-US" altLang="ja-JP" b="0" i="1" smtClean="0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  <m:e>
                        <m:r>
                          <a:rPr kumimoji="1" lang="en-US" altLang="ja-JP" b="0" i="1" smtClean="0">
                            <a:latin typeface="Cambria Math" charset="0"/>
                          </a:rPr>
                          <m:t>𝑠</m:t>
                        </m:r>
                        <m:r>
                          <a:rPr kumimoji="1" lang="en-US" altLang="ja-JP" b="0" i="1" smtClean="0">
                            <a:latin typeface="Cambria Math" charset="0"/>
                          </a:rPr>
                          <m:t>,</m:t>
                        </m:r>
                        <m:r>
                          <a:rPr kumimoji="1" lang="en-US" altLang="ja-JP" b="0" i="1" smtClean="0">
                            <a:latin typeface="Cambria Math" charset="0"/>
                          </a:rPr>
                          <m:t>𝑎</m:t>
                        </m:r>
                      </m:e>
                    </m:d>
                    <m:r>
                      <a:rPr kumimoji="1" lang="en-US" altLang="ja-JP" b="0" i="0" smtClean="0">
                        <a:latin typeface="Cambria Math" charset="0"/>
                      </a:rPr>
                      <m:t> ?????</m:t>
                    </m:r>
                  </m:oMath>
                </a14:m>
                <a:endParaRPr kumimoji="1" lang="en-US" altLang="ja-JP" b="0" dirty="0" smtClean="0"/>
              </a:p>
              <a:p>
                <a:endParaRPr kumimoji="1" lang="ja-JP" alt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583" t="-136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8647" y="1753344"/>
            <a:ext cx="8452709" cy="157871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5610386" y="3332060"/>
            <a:ext cx="28671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6912244" y="3471620"/>
            <a:ext cx="278970" cy="201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191214" y="3627991"/>
            <a:ext cx="1088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Unknown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31661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Model-based RL</a:t>
            </a:r>
            <a:endParaRPr kumimoji="1" lang="ja-JP" alt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17" y="1848908"/>
            <a:ext cx="10909974" cy="343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53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Model-based RL</a:t>
            </a:r>
            <a:endParaRPr kumimoji="1" lang="ja-JP" alt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Of</a:t>
            </a:r>
            <a:r>
              <a:rPr kumimoji="1" lang="en-US" altLang="ja-JP" dirty="0" smtClean="0"/>
              <a:t>ten fail to predict </a:t>
            </a:r>
          </a:p>
          <a:p>
            <a:r>
              <a:rPr kumimoji="1" lang="en-US" altLang="ja-JP" dirty="0" smtClean="0"/>
              <a:t>How to avoid it???</a:t>
            </a:r>
            <a:endParaRPr kumimoji="1" lang="ja-JP" alt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452" y="2695276"/>
            <a:ext cx="8111496" cy="313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171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/>
              <a:t>Guided Policy Search </a:t>
            </a:r>
            <a:r>
              <a:rPr lang="en-US" altLang="ja-JP" sz="2800" dirty="0"/>
              <a:t>[Sergey Levine, 2015]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概要</a:t>
            </a:r>
            <a:endParaRPr lang="en-US" altLang="ja-JP" dirty="0" smtClean="0"/>
          </a:p>
          <a:p>
            <a:pPr lvl="1"/>
            <a:r>
              <a:rPr lang="en-US" altLang="ja-JP" dirty="0"/>
              <a:t>UC Berkeley</a:t>
            </a:r>
            <a:r>
              <a:rPr lang="ja-JP" altLang="en-US" dirty="0"/>
              <a:t>のチーム</a:t>
            </a:r>
            <a:endParaRPr lang="en-US" altLang="ja-JP" dirty="0"/>
          </a:p>
          <a:p>
            <a:pPr lvl="1"/>
            <a:r>
              <a:rPr lang="ja-JP" altLang="en-US" dirty="0"/>
              <a:t>実機ロボットで</a:t>
            </a:r>
            <a:r>
              <a:rPr lang="en-US" altLang="ja-JP" dirty="0"/>
              <a:t>policy</a:t>
            </a:r>
            <a:r>
              <a:rPr lang="ja-JP" altLang="en-US" dirty="0"/>
              <a:t>の</a:t>
            </a:r>
            <a:r>
              <a:rPr lang="ja-JP" altLang="en-US" dirty="0" smtClean="0"/>
              <a:t>学習</a:t>
            </a:r>
            <a:endParaRPr lang="en-US" altLang="ja-JP" dirty="0" smtClean="0"/>
          </a:p>
          <a:p>
            <a:r>
              <a:rPr lang="ja-JP" altLang="en-US" dirty="0" smtClean="0"/>
              <a:t>手法概要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近傍のダイナミクスを線形近似し、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ローカルに最適解を解析的に現代制御で解く。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Neural network</a:t>
            </a:r>
            <a:r>
              <a:rPr lang="ja-JP" altLang="en-US" dirty="0" smtClean="0"/>
              <a:t>にそれぞれのローカルの解を転写</a:t>
            </a:r>
            <a:endParaRPr lang="en-US" altLang="ja-JP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984" y="1224738"/>
            <a:ext cx="3738643" cy="20674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4911" y="3440548"/>
            <a:ext cx="4010788" cy="274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51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Guided Policy Search </a:t>
            </a:r>
            <a:r>
              <a:rPr lang="en-US" altLang="ja-JP" sz="2800" dirty="0"/>
              <a:t>[Sergey Levine, 2015]</a:t>
            </a:r>
            <a:r>
              <a:rPr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>
                <a:hlinkClick r:id="rId2"/>
              </a:rPr>
              <a:t>https://</a:t>
            </a:r>
            <a:r>
              <a:rPr lang="en-US" altLang="ja-JP" dirty="0" err="1">
                <a:hlinkClick r:id="rId2"/>
              </a:rPr>
              <a:t>www.youtube.com</a:t>
            </a:r>
            <a:r>
              <a:rPr lang="en-US" altLang="ja-JP" dirty="0">
                <a:hlinkClick r:id="rId2"/>
              </a:rPr>
              <a:t>/</a:t>
            </a:r>
            <a:r>
              <a:rPr lang="en-US" altLang="ja-JP" dirty="0" err="1">
                <a:hlinkClick r:id="rId2"/>
              </a:rPr>
              <a:t>watch?v</a:t>
            </a:r>
            <a:r>
              <a:rPr lang="en-US" altLang="ja-JP" dirty="0">
                <a:hlinkClick r:id="rId2"/>
              </a:rPr>
              <a:t>=</a:t>
            </a:r>
            <a:r>
              <a:rPr lang="en-US" altLang="ja-JP" dirty="0" err="1">
                <a:hlinkClick r:id="rId2"/>
              </a:rPr>
              <a:t>JeVppkoloXs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8405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Comparison of sample efficiency</a:t>
            </a:r>
            <a:endParaRPr kumimoji="1" lang="ja-JP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80" y="1175696"/>
            <a:ext cx="9025462" cy="5076823"/>
          </a:xfrm>
        </p:spPr>
      </p:pic>
    </p:spTree>
    <p:extLst>
      <p:ext uri="{BB962C8B-B14F-4D97-AF65-F5344CB8AC3E}">
        <p14:creationId xmlns:p14="http://schemas.microsoft.com/office/powerpoint/2010/main" val="114967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Agendas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22350" indent="-514350">
              <a:buFont typeface="+mj-lt"/>
              <a:buAutoNum type="arabicPeriod"/>
            </a:pPr>
            <a:endParaRPr lang="en-US" altLang="ja-JP" dirty="0" smtClean="0"/>
          </a:p>
          <a:p>
            <a:pPr marL="622350" indent="-514350">
              <a:buFont typeface="+mj-lt"/>
              <a:buAutoNum type="arabicPeriod"/>
            </a:pPr>
            <a:r>
              <a:rPr lang="en-US" altLang="ja-JP" dirty="0" smtClean="0"/>
              <a:t>Overview of RL</a:t>
            </a:r>
            <a:endParaRPr kumimoji="1" lang="en-US" altLang="ja-JP" dirty="0"/>
          </a:p>
          <a:p>
            <a:pPr marL="622350" indent="-514350">
              <a:buFont typeface="+mj-lt"/>
              <a:buAutoNum type="arabicPeriod"/>
            </a:pPr>
            <a:r>
              <a:rPr lang="en-US" altLang="ja-JP" dirty="0" smtClean="0"/>
              <a:t>Hands 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628" y="469511"/>
            <a:ext cx="10010131" cy="56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520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Design of Reward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383957"/>
                <a:ext cx="10058400" cy="5202823"/>
              </a:xfrm>
            </p:spPr>
            <p:txBody>
              <a:bodyPr>
                <a:normAutofit/>
              </a:bodyPr>
              <a:lstStyle/>
              <a:p>
                <a:r>
                  <a:rPr kumimoji="1" lang="en-US" altLang="ja-JP" dirty="0" smtClean="0"/>
                  <a:t>So far, “Environment” is given and fixed</a:t>
                </a:r>
              </a:p>
              <a:p>
                <a:pPr lvl="1"/>
                <a:r>
                  <a:rPr lang="en-US" altLang="ja-JP" dirty="0" smtClean="0"/>
                  <a:t>E.g. state definition, Reward function</a:t>
                </a:r>
              </a:p>
              <a:p>
                <a:r>
                  <a:rPr lang="en-US" altLang="ja-JP" dirty="0" smtClean="0"/>
                  <a:t>E.g. Maze task</a:t>
                </a:r>
                <a:endParaRPr kumimoji="1" lang="en-US" altLang="ja-JP" dirty="0" smtClean="0"/>
              </a:p>
              <a:p>
                <a:pPr lvl="1"/>
                <a:r>
                  <a:rPr kumimoji="1" lang="en-US" altLang="ja-JP" dirty="0" smtClean="0"/>
                  <a:t>If reach the goal -&gt; +100</a:t>
                </a:r>
                <a:endParaRPr lang="en-US" altLang="ja-JP" dirty="0"/>
              </a:p>
              <a:p>
                <a:pPr marL="564048" lvl="2" indent="0">
                  <a:buNone/>
                </a:pPr>
                <a:r>
                  <a:rPr kumimoji="1" lang="ja-JP" altLang="en-US" dirty="0" smtClean="0"/>
                  <a:t>→</a:t>
                </a:r>
                <a:r>
                  <a:rPr kumimoji="1" lang="en-US" altLang="ja-JP" dirty="0" smtClean="0"/>
                  <a:t> It takes too long to time to get the goal randomly</a:t>
                </a:r>
                <a:endParaRPr kumimoji="1" lang="ja-JP" altLang="en-US" dirty="0" smtClean="0"/>
              </a:p>
              <a:p>
                <a:pPr lvl="1"/>
                <a:r>
                  <a:rPr lang="en-US" altLang="ja-JP" dirty="0" smtClean="0"/>
                  <a:t>Define Potential which get high if get close to the goal</a:t>
                </a:r>
                <a:r>
                  <a:rPr lang="en-US" altLang="ja-JP" dirty="0"/>
                  <a:t/>
                </a:r>
                <a:br>
                  <a:rPr lang="en-US" altLang="ja-JP" dirty="0"/>
                </a:br>
                <a:r>
                  <a:rPr kumimoji="1" lang="ja-JP" altLang="en-US" dirty="0" smtClean="0"/>
                  <a:t>→</a:t>
                </a:r>
                <a:r>
                  <a:rPr kumimoji="1" lang="en-US" altLang="ja-JP" dirty="0" smtClean="0"/>
                  <a:t> It may reach the goal faster, but difficult to design such reward function</a:t>
                </a:r>
                <a:br>
                  <a:rPr kumimoji="1" lang="en-US" altLang="ja-JP" dirty="0" smtClean="0"/>
                </a:br>
                <a:r>
                  <a:rPr kumimoji="1" lang="en-US" altLang="ja-JP" dirty="0" smtClean="0"/>
                  <a:t>	increase hype-</a:t>
                </a:r>
                <a:r>
                  <a:rPr kumimoji="1" lang="en-US" altLang="ja-JP" dirty="0" err="1" smtClean="0"/>
                  <a:t>rparameters</a:t>
                </a:r>
                <a:endParaRPr lang="en-US" altLang="ja-JP" dirty="0" smtClean="0"/>
              </a:p>
              <a:p>
                <a:pPr marL="108000" lvl="3" indent="0">
                  <a:spcBef>
                    <a:spcPts val="1200"/>
                  </a:spcBef>
                  <a:spcAft>
                    <a:spcPts val="200"/>
                  </a:spcAft>
                  <a:buSzPct val="100000"/>
                  <a:buNone/>
                </a:pPr>
                <a:r>
                  <a:rPr lang="ja-JP" altLang="en-US" sz="2000" dirty="0" smtClean="0"/>
                  <a:t>➔</a:t>
                </a:r>
                <a:r>
                  <a:rPr lang="en-US" altLang="ja-JP" sz="2000" dirty="0" smtClean="0"/>
                  <a:t> Research about reward shaping</a:t>
                </a:r>
              </a:p>
              <a:p>
                <a:pPr marL="108000" lvl="3" indent="0">
                  <a:spcBef>
                    <a:spcPts val="1200"/>
                  </a:spcBef>
                  <a:spcAft>
                    <a:spcPts val="200"/>
                  </a:spcAft>
                  <a:buSzPct val="100000"/>
                  <a:buNone/>
                </a:pPr>
                <a:r>
                  <a:rPr lang="ja-JP" altLang="en-US" sz="2000" dirty="0" smtClean="0"/>
                  <a:t>➔</a:t>
                </a:r>
                <a:r>
                  <a:rPr lang="en-US" altLang="ja-JP" sz="2000" dirty="0"/>
                  <a:t> </a:t>
                </a:r>
                <a:r>
                  <a:rPr lang="en-US" altLang="ja-JP" sz="2000" dirty="0" smtClean="0"/>
                  <a:t>Research about learning “reward function” </a:t>
                </a:r>
                <a14:m>
                  <m:oMath xmlns:m="http://schemas.openxmlformats.org/officeDocument/2006/math">
                    <m:r>
                      <a:rPr lang="en-US" altLang="ja-JP" sz="2000" b="0" i="1" smtClean="0">
                        <a:latin typeface="Cambria Math" charset="0"/>
                      </a:rPr>
                      <m:t>𝑟</m:t>
                    </m:r>
                    <m:r>
                      <a:rPr lang="en-US" altLang="ja-JP" sz="2000" b="0" i="1" smtClean="0">
                        <a:latin typeface="Cambria Math" charset="0"/>
                      </a:rPr>
                      <m:t>(</m:t>
                    </m:r>
                    <m:r>
                      <a:rPr lang="en-US" altLang="ja-JP" sz="2000" b="0" i="1" smtClean="0">
                        <a:latin typeface="Cambria Math" charset="0"/>
                      </a:rPr>
                      <m:t>𝑠</m:t>
                    </m:r>
                    <m:r>
                      <a:rPr lang="en-US" altLang="ja-JP" sz="2000" b="0" i="1" smtClean="0">
                        <a:latin typeface="Cambria Math" charset="0"/>
                      </a:rPr>
                      <m:t>, </m:t>
                    </m:r>
                    <m:r>
                      <a:rPr lang="en-US" altLang="ja-JP" sz="2000" b="0" i="1" smtClean="0">
                        <a:latin typeface="Cambria Math" charset="0"/>
                      </a:rPr>
                      <m:t>𝑎</m:t>
                    </m:r>
                    <m:r>
                      <a:rPr lang="en-US" altLang="ja-JP" sz="2000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altLang="ja-JP" sz="2000" dirty="0" smtClean="0"/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383957"/>
                <a:ext cx="10058400" cy="5202823"/>
              </a:xfrm>
              <a:blipFill rotWithShape="0">
                <a:blip r:embed="rId2"/>
                <a:stretch>
                  <a:fillRect l="-606" t="-11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499" y="1612900"/>
            <a:ext cx="2533898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8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Inverse Reinforcement Learning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8000" indent="0">
              <a:buNone/>
            </a:pPr>
            <a:endParaRPr kumimoji="1" lang="en-US" altLang="ja-JP" dirty="0" smtClean="0"/>
          </a:p>
          <a:p>
            <a:r>
              <a:rPr lang="en-US" altLang="ja-JP" dirty="0" smtClean="0"/>
              <a:t>In RL,  reward or </a:t>
            </a:r>
            <a:r>
              <a:rPr lang="en-US" altLang="ja-JP" dirty="0"/>
              <a:t>w</a:t>
            </a:r>
            <a:r>
              <a:rPr lang="en-US" altLang="ja-JP" dirty="0" smtClean="0"/>
              <a:t>hat is good -&gt; optimal policy</a:t>
            </a:r>
          </a:p>
          <a:p>
            <a:r>
              <a:rPr lang="en-US" altLang="ja-JP" dirty="0" smtClean="0"/>
              <a:t>In IRL, optimal policy (human demonstration) -&gt; reward function</a:t>
            </a:r>
          </a:p>
          <a:p>
            <a:pPr marL="108000" indent="0">
              <a:buNone/>
            </a:pPr>
            <a:endParaRPr kumimoji="1" lang="en-US" altLang="ja-JP" dirty="0" smtClean="0"/>
          </a:p>
          <a:p>
            <a:pPr marL="108000" indent="0">
              <a:buNone/>
            </a:pPr>
            <a:r>
              <a:rPr kumimoji="1" lang="en-US" altLang="ja-JP" dirty="0" smtClean="0"/>
              <a:t>	</a:t>
            </a:r>
            <a:endParaRPr kumimoji="1" lang="ja-JP" altLang="en-US" dirty="0" smtClean="0"/>
          </a:p>
          <a:p>
            <a:endParaRPr kumimoji="1" lang="ja-JP" alt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7543800" y="3460415"/>
            <a:ext cx="2654300" cy="1892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Optimal Policy</a:t>
            </a:r>
            <a:endParaRPr kumimoji="1" lang="ja-JP" alt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376184" y="3460415"/>
            <a:ext cx="2654300" cy="1892300"/>
          </a:xfrm>
          <a:prstGeom prst="roundRect">
            <a:avLst/>
          </a:prstGeom>
          <a:solidFill>
            <a:srgbClr val="FF81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solidFill>
                  <a:schemeClr val="tx1"/>
                </a:solidFill>
              </a:rPr>
              <a:t>Reward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4700270" y="3910751"/>
            <a:ext cx="2095500" cy="2413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Left Arrow 7"/>
          <p:cNvSpPr/>
          <p:nvPr/>
        </p:nvSpPr>
        <p:spPr>
          <a:xfrm>
            <a:off x="4744720" y="4825999"/>
            <a:ext cx="2006600" cy="248497"/>
          </a:xfrm>
          <a:prstGeom prst="lef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544278" y="3494643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mtClean="0"/>
              <a:t>RL</a:t>
            </a:r>
            <a:endParaRPr kumimoji="1" lang="ja-JP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15424" y="5189303"/>
            <a:ext cx="4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mtClean="0"/>
              <a:t>IRL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004" y="460319"/>
            <a:ext cx="9045844" cy="573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574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Darkness of RL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RL is </a:t>
            </a:r>
            <a:r>
              <a:rPr lang="en-US" altLang="ja-JP" dirty="0" err="1"/>
              <a:t>verrry</a:t>
            </a:r>
            <a:r>
              <a:rPr lang="en-US" altLang="ja-JP" dirty="0"/>
              <a:t> </a:t>
            </a:r>
            <a:r>
              <a:rPr lang="en-US" altLang="ja-JP" dirty="0" smtClean="0"/>
              <a:t>sensitive to hyper parameters (even to seed)</a:t>
            </a:r>
          </a:p>
          <a:p>
            <a:r>
              <a:rPr kumimoji="1" lang="ja-JP" altLang="en-US" dirty="0" smtClean="0"/>
              <a:t>↓</a:t>
            </a:r>
            <a:r>
              <a:rPr kumimoji="1" lang="en-US" altLang="ja-JP" dirty="0" smtClean="0"/>
              <a:t> </a:t>
            </a:r>
            <a:r>
              <a:rPr lang="en-US" altLang="ja-JP"/>
              <a:t>Different </a:t>
            </a:r>
            <a:r>
              <a:rPr lang="en-US" altLang="ja-JP" smtClean="0"/>
              <a:t>results </a:t>
            </a:r>
            <a:r>
              <a:rPr lang="en-US" altLang="ja-JP" dirty="0"/>
              <a:t>from </a:t>
            </a:r>
            <a:r>
              <a:rPr kumimoji="1" lang="en-US" altLang="ja-JP" dirty="0" smtClean="0"/>
              <a:t>different activation function </a:t>
            </a:r>
            <a:endParaRPr kumimoji="1" lang="ja-JP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788" y="2674965"/>
            <a:ext cx="114554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42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Darkness of RL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Different results from different seeds</a:t>
            </a:r>
            <a:endParaRPr kumimoji="1" lang="ja-JP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881" y="1915084"/>
            <a:ext cx="7231035" cy="376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486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Darkness of RL</a:t>
            </a:r>
            <a:endParaRPr kumimoji="1" lang="ja-JP" alt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Different results from different implementations</a:t>
            </a:r>
            <a:endParaRPr kumimoji="1" lang="ja-JP" alt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868" y="1786915"/>
            <a:ext cx="4557447" cy="448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972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Summary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/>
              <a:t>RL is </a:t>
            </a:r>
            <a:r>
              <a:rPr kumimoji="1" lang="en-US" altLang="ja-JP" dirty="0" err="1" smtClean="0"/>
              <a:t>verrrry</a:t>
            </a:r>
            <a:r>
              <a:rPr kumimoji="1" lang="en-US" altLang="ja-JP" dirty="0" smtClean="0"/>
              <a:t> broad notion</a:t>
            </a:r>
            <a:endParaRPr lang="en-US" altLang="ja-JP" dirty="0" smtClean="0"/>
          </a:p>
          <a:p>
            <a:pPr lvl="1"/>
            <a:r>
              <a:rPr kumimoji="1" lang="en-US" altLang="ja-JP" dirty="0" smtClean="0"/>
              <a:t>Model-based or model-free</a:t>
            </a:r>
          </a:p>
          <a:p>
            <a:pPr lvl="1"/>
            <a:r>
              <a:rPr lang="en-US" altLang="ja-JP" dirty="0" smtClean="0"/>
              <a:t>Value-based or Policy-based or Both</a:t>
            </a:r>
          </a:p>
          <a:p>
            <a:pPr lvl="1"/>
            <a:r>
              <a:rPr kumimoji="1" lang="en-US" altLang="ja-JP" dirty="0" smtClean="0"/>
              <a:t>Off-policy or On-policy</a:t>
            </a:r>
          </a:p>
          <a:p>
            <a:r>
              <a:rPr kumimoji="1" lang="en-US" altLang="ja-JP" dirty="0" smtClean="0"/>
              <a:t>Recently, “Deep Reinforcement Learning” </a:t>
            </a:r>
            <a:r>
              <a:rPr lang="en-US" altLang="ja-JP" dirty="0" smtClean="0"/>
              <a:t>has been</a:t>
            </a:r>
            <a:r>
              <a:rPr kumimoji="1" lang="en-US" altLang="ja-JP" dirty="0" smtClean="0"/>
              <a:t> active domain of research</a:t>
            </a:r>
          </a:p>
          <a:p>
            <a:pPr lvl="1"/>
            <a:r>
              <a:rPr lang="en-US" altLang="ja-JP" dirty="0" smtClean="0"/>
              <a:t>Interpret </a:t>
            </a:r>
            <a:r>
              <a:rPr lang="en-US" altLang="ja-JP" dirty="0"/>
              <a:t>rich sensory </a:t>
            </a:r>
            <a:r>
              <a:rPr lang="en-US" altLang="ja-JP" dirty="0" smtClean="0"/>
              <a:t>inputs</a:t>
            </a:r>
            <a:r>
              <a:rPr lang="en-US" altLang="ja-JP" dirty="0"/>
              <a:t>  </a:t>
            </a:r>
            <a:r>
              <a:rPr lang="en-US" altLang="ja-JP" dirty="0" smtClean="0"/>
              <a:t>(DL)</a:t>
            </a:r>
            <a:endParaRPr lang="en-US" altLang="ja-JP" dirty="0"/>
          </a:p>
          <a:p>
            <a:pPr lvl="1"/>
            <a:r>
              <a:rPr lang="en-US" altLang="ja-JP" dirty="0"/>
              <a:t>Choose complex </a:t>
            </a:r>
            <a:r>
              <a:rPr lang="en-US" altLang="ja-JP" dirty="0" smtClean="0"/>
              <a:t>actions (RL)</a:t>
            </a:r>
            <a:endParaRPr lang="en-US" altLang="ja-JP" dirty="0"/>
          </a:p>
          <a:p>
            <a:r>
              <a:rPr lang="en-US" altLang="ja-JP" dirty="0" smtClean="0"/>
              <a:t>However, sample efficiency and robustness are still big problem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73070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Reference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1800" dirty="0" smtClean="0"/>
              <a:t>David silver</a:t>
            </a:r>
            <a:r>
              <a:rPr lang="ja-JP" altLang="en-US" sz="1800" dirty="0" smtClean="0"/>
              <a:t>の講義資料</a:t>
            </a:r>
          </a:p>
          <a:p>
            <a:pPr lvl="1"/>
            <a:r>
              <a:rPr lang="en-US" altLang="ja-JP" sz="1600" dirty="0">
                <a:hlinkClick r:id="rId2"/>
              </a:rPr>
              <a:t>http://</a:t>
            </a:r>
            <a:r>
              <a:rPr lang="en-US" altLang="ja-JP" sz="1600" dirty="0" smtClean="0">
                <a:hlinkClick r:id="rId2"/>
              </a:rPr>
              <a:t>www0.cs.ucl.ac.uk/staff/d.silver/web/Teaching_files/intro_RL.pdf</a:t>
            </a:r>
            <a:endParaRPr lang="en-US" altLang="ja-JP" sz="1600" dirty="0">
              <a:hlinkClick r:id="rId2"/>
            </a:endParaRPr>
          </a:p>
          <a:p>
            <a:r>
              <a:rPr lang="en-US" altLang="ja-JP" sz="1800" dirty="0" smtClean="0"/>
              <a:t>Policy search</a:t>
            </a:r>
            <a:r>
              <a:rPr lang="ja-JP" altLang="en-US" sz="1800" dirty="0" smtClean="0"/>
              <a:t>資料</a:t>
            </a:r>
            <a:endParaRPr lang="ja-JP" altLang="en-US" sz="1800" dirty="0" smtClean="0">
              <a:hlinkClick r:id="rId2"/>
            </a:endParaRPr>
          </a:p>
          <a:p>
            <a:pPr lvl="1"/>
            <a:r>
              <a:rPr lang="en-US" altLang="ja-JP" sz="1600" dirty="0" smtClean="0">
                <a:hlinkClick r:id="rId2"/>
              </a:rPr>
              <a:t>http</a:t>
            </a:r>
            <a:r>
              <a:rPr lang="en-US" altLang="ja-JP" sz="1600" dirty="0">
                <a:hlinkClick r:id="rId2"/>
              </a:rPr>
              <a:t>://icml.cc/2015/tutorials//</a:t>
            </a:r>
            <a:r>
              <a:rPr lang="en-US" altLang="ja-JP" sz="1600" dirty="0" smtClean="0">
                <a:hlinkClick r:id="rId2"/>
              </a:rPr>
              <a:t>PolicySearch.pdf</a:t>
            </a:r>
            <a:endParaRPr lang="en-US" altLang="ja-JP" sz="1600" dirty="0" smtClean="0"/>
          </a:p>
          <a:p>
            <a:r>
              <a:rPr lang="en-US" altLang="ja-JP" sz="1800" dirty="0" err="1" smtClean="0"/>
              <a:t>DeepRLBootcamp</a:t>
            </a:r>
            <a:r>
              <a:rPr lang="ja-JP" altLang="en-US" sz="1800" dirty="0" smtClean="0"/>
              <a:t>資料</a:t>
            </a:r>
            <a:endParaRPr lang="en-US" altLang="ja-JP" sz="1800" dirty="0" smtClean="0"/>
          </a:p>
          <a:p>
            <a:pPr lvl="1"/>
            <a:r>
              <a:rPr lang="en-US" altLang="ja-JP" sz="1600" dirty="0">
                <a:hlinkClick r:id="rId3"/>
              </a:rPr>
              <a:t>https://</a:t>
            </a:r>
            <a:r>
              <a:rPr lang="en-US" altLang="ja-JP" sz="1600" dirty="0" smtClean="0">
                <a:hlinkClick r:id="rId3"/>
              </a:rPr>
              <a:t>sites.google.com/view/deep-rl-bootcamp/labs</a:t>
            </a:r>
            <a:endParaRPr lang="en-US" altLang="ja-JP" sz="1600" dirty="0" smtClean="0"/>
          </a:p>
          <a:p>
            <a:pPr lvl="1"/>
            <a:r>
              <a:rPr lang="en-US" altLang="ja-JP" sz="1600" dirty="0" smtClean="0">
                <a:hlinkClick r:id="rId4"/>
              </a:rPr>
              <a:t>https</a:t>
            </a:r>
            <a:r>
              <a:rPr lang="en-US" altLang="ja-JP" sz="1600" dirty="0">
                <a:hlinkClick r:id="rId4"/>
              </a:rPr>
              <a:t>://</a:t>
            </a:r>
            <a:r>
              <a:rPr lang="en-US" altLang="ja-JP" sz="1600" dirty="0" smtClean="0">
                <a:hlinkClick r:id="rId4"/>
              </a:rPr>
              <a:t>sites.google.com/view/deep-rl-bootcamp/lectures</a:t>
            </a:r>
            <a:endParaRPr lang="en-US" altLang="ja-JP" sz="1600" dirty="0" smtClean="0"/>
          </a:p>
          <a:p>
            <a:pPr lvl="1"/>
            <a:endParaRPr lang="en-US" altLang="ja-JP" sz="1400" dirty="0" smtClean="0"/>
          </a:p>
          <a:p>
            <a:pPr marL="360000" lvl="1" indent="0">
              <a:buNone/>
            </a:pPr>
            <a:endParaRPr lang="en-US" altLang="ja-JP" sz="1400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649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おまけ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1097279" y="1383957"/>
                <a:ext cx="10526874" cy="4966043"/>
              </a:xfrm>
            </p:spPr>
            <p:txBody>
              <a:bodyPr>
                <a:normAutofit fontScale="92500" lnSpcReduction="20000"/>
              </a:bodyPr>
              <a:lstStyle/>
              <a:p>
                <a:pPr marL="144000" indent="0">
                  <a:buNone/>
                </a:pPr>
                <a:r>
                  <a:rPr lang="en-US" altLang="ja-JP" b="1" dirty="0" smtClean="0"/>
                  <a:t>Learning Hand-Eye Coordination for Robotic Grasping</a:t>
                </a:r>
                <a:br>
                  <a:rPr lang="en-US" altLang="ja-JP" b="1" dirty="0" smtClean="0"/>
                </a:br>
                <a:r>
                  <a:rPr lang="en-US" altLang="ja-JP" b="1" dirty="0" smtClean="0"/>
                  <a:t>with Deep Learning and Large-Scale Data Collection </a:t>
                </a:r>
                <a:r>
                  <a:rPr lang="en-US" altLang="ja-JP" dirty="0" smtClean="0"/>
                  <a:t/>
                </a:r>
                <a:br>
                  <a:rPr lang="en-US" altLang="ja-JP" dirty="0" smtClean="0"/>
                </a:br>
                <a:r>
                  <a:rPr lang="en-US" altLang="ja-JP" dirty="0" smtClean="0"/>
                  <a:t>[Sergey Levine et al., 2016]</a:t>
                </a:r>
              </a:p>
              <a:p>
                <a:r>
                  <a:rPr kumimoji="1" lang="en-US" altLang="ja-JP" dirty="0" smtClean="0"/>
                  <a:t>Google</a:t>
                </a:r>
                <a:r>
                  <a:rPr kumimoji="1" lang="ja-JP" altLang="en-US" dirty="0" smtClean="0"/>
                  <a:t>がロボットアーム</a:t>
                </a:r>
                <a:r>
                  <a:rPr kumimoji="1" lang="en-US" altLang="ja-JP" dirty="0" smtClean="0"/>
                  <a:t>14</a:t>
                </a:r>
                <a:r>
                  <a:rPr kumimoji="1" lang="ja-JP" altLang="en-US" dirty="0" smtClean="0"/>
                  <a:t>台並列に動かして</a:t>
                </a:r>
                <a:r>
                  <a:rPr kumimoji="1" lang="en-US" altLang="ja-JP" dirty="0" smtClean="0"/>
                  <a:t/>
                </a:r>
                <a:br>
                  <a:rPr kumimoji="1" lang="en-US" altLang="ja-JP" dirty="0" smtClean="0"/>
                </a:br>
                <a:r>
                  <a:rPr kumimoji="1" lang="ja-JP" altLang="en-US" dirty="0" smtClean="0"/>
                  <a:t>物体のグラスピングを学習させてたやつ</a:t>
                </a:r>
                <a:endParaRPr kumimoji="1" lang="en-US" altLang="ja-JP" dirty="0" smtClean="0"/>
              </a:p>
              <a:p>
                <a:r>
                  <a:rPr kumimoji="1" lang="ja-JP" altLang="en-US" dirty="0" smtClean="0"/>
                  <a:t>概要</a:t>
                </a:r>
              </a:p>
              <a:p>
                <a:pPr marL="688068" lvl="1" indent="-342900">
                  <a:buFont typeface="+mj-lt"/>
                  <a:buAutoNum type="arabicPeriod"/>
                </a:pPr>
                <a:r>
                  <a:rPr lang="ja-JP" altLang="en-US" dirty="0" smtClean="0"/>
                  <a:t>様々な状況でモーターを動かしてみて、成功したか失敗したかのサンプルを保存</a:t>
                </a:r>
              </a:p>
              <a:p>
                <a:pPr marL="688068" lvl="1" indent="-342900">
                  <a:buFont typeface="+mj-lt"/>
                  <a:buAutoNum type="arabicPeriod"/>
                </a:pPr>
                <a:r>
                  <a:rPr lang="ja-JP" altLang="en-US" dirty="0" smtClean="0"/>
                  <a:t>保存したサンプルを利用して、</a:t>
                </a:r>
                <a:r>
                  <a:rPr lang="en-US" altLang="ja-JP" dirty="0" smtClean="0"/>
                  <a:t>Prediction Network 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charset="0"/>
                      </a:rPr>
                      <m:t>𝑔</m:t>
                    </m:r>
                    <m:d>
                      <m:dPr>
                        <m:ctrlPr>
                          <a:rPr lang="en-US" altLang="ja-JP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ja-JP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b="0" i="1" smtClean="0">
                                <a:latin typeface="Cambria Math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altLang="ja-JP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altLang="ja-JP" b="0" i="1" smtClean="0">
                            <a:latin typeface="Cambria Math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altLang="ja-JP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b="0" i="1" smtClean="0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ja-JP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altLang="ja-JP" b="0" i="1" smtClean="0">
                        <a:latin typeface="Cambria Math" charset="0"/>
                      </a:rPr>
                      <m:t>  { </m:t>
                    </m:r>
                    <m:sSub>
                      <m:sSubPr>
                        <m:ctrlPr>
                          <a:rPr lang="en-US" altLang="ja-JP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charset="0"/>
                          </a:rPr>
                          <m:t>𝐼</m:t>
                        </m:r>
                      </m:e>
                      <m:sub>
                        <m:r>
                          <a:rPr lang="en-US" altLang="ja-JP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ja-JP" b="0" i="1" smtClean="0">
                        <a:latin typeface="Cambria Math" charset="0"/>
                      </a:rPr>
                      <m:t>:</m:t>
                    </m:r>
                    <m:r>
                      <a:rPr lang="ja-JP" altLang="en-US" b="0" i="1" smtClean="0">
                        <a:latin typeface="Cambria Math" charset="0"/>
                      </a:rPr>
                      <m:t>視覚情報</m:t>
                    </m:r>
                    <m:r>
                      <a:rPr lang="en-US" altLang="ja-JP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altLang="ja-JP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b="0" i="1" smtClean="0">
                            <a:latin typeface="Cambria Math" charset="0"/>
                          </a:rPr>
                          <m:t>𝑣</m:t>
                        </m:r>
                      </m:e>
                      <m:sub>
                        <m:r>
                          <a:rPr lang="en-US" altLang="ja-JP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altLang="ja-JP" b="0" i="1" smtClean="0">
                        <a:latin typeface="Cambria Math" charset="0"/>
                      </a:rPr>
                      <m:t>:</m:t>
                    </m:r>
                    <m:r>
                      <a:rPr lang="ja-JP" altLang="en-US" b="0" i="1" smtClean="0">
                        <a:latin typeface="Cambria Math" charset="0"/>
                      </a:rPr>
                      <m:t>サーボへの命令</m:t>
                    </m:r>
                    <m:r>
                      <a:rPr lang="en-US" altLang="ja-JP" b="0" i="1" smtClean="0">
                        <a:latin typeface="Cambria Math" charset="0"/>
                      </a:rPr>
                      <m:t> }</m:t>
                    </m:r>
                  </m:oMath>
                </a14:m>
                <a:r>
                  <a:rPr kumimoji="1" lang="ja-JP" altLang="en-US" dirty="0" smtClean="0"/>
                  <a:t>を</a:t>
                </a:r>
                <a:br>
                  <a:rPr kumimoji="1" lang="ja-JP" altLang="en-US" dirty="0" smtClean="0"/>
                </a:br>
                <a:r>
                  <a:rPr kumimoji="1" lang="en-US" altLang="ja-JP" dirty="0" smtClean="0"/>
                  <a:t>supervised-learning</a:t>
                </a:r>
                <a:endParaRPr lang="ja-JP" altLang="en-US" dirty="0"/>
              </a:p>
              <a:p>
                <a:pPr marL="688068" lvl="1" indent="-342900">
                  <a:buFont typeface="+mj-lt"/>
                  <a:buAutoNum type="arabicPeriod"/>
                </a:pPr>
                <a:r>
                  <a:rPr kumimoji="1" lang="ja-JP" altLang="en-US" dirty="0" smtClean="0"/>
                  <a:t>サーボへの命令は、</a:t>
                </a:r>
                <a:r>
                  <a:rPr lang="en-US" altLang="ja-JP" dirty="0" smtClean="0"/>
                  <a:t>Cross-Entropy-Method</a:t>
                </a:r>
                <a:r>
                  <a:rPr kumimoji="1" lang="ja-JP" altLang="en-US" dirty="0" smtClean="0"/>
                  <a:t>で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𝑔</m:t>
                    </m:r>
                    <m:d>
                      <m:dPr>
                        <m:ctrlPr>
                          <a:rPr lang="en-US" altLang="ja-JP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altLang="ja-JP" i="1">
                            <a:latin typeface="Cambria Math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altLang="ja-JP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i="1">
                                <a:latin typeface="Cambria Math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ja-JP" i="1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r>
                  <a:rPr kumimoji="1" lang="ja-JP" altLang="en-US" dirty="0" smtClean="0"/>
                  <a:t>が高くなる</a:t>
                </a:r>
                <a14:m>
                  <m:oMath xmlns:m="http://schemas.openxmlformats.org/officeDocument/2006/math">
                    <m:r>
                      <a:rPr lang="en-US" altLang="ja-JP" i="1">
                        <a:latin typeface="Cambria Math" charset="0"/>
                      </a:rPr>
                      <m:t>𝑣</m:t>
                    </m:r>
                  </m:oMath>
                </a14:m>
                <a:r>
                  <a:rPr lang="ja-JP" altLang="en-US" dirty="0" smtClean="0"/>
                  <a:t>を探す</a:t>
                </a:r>
                <a:endParaRPr lang="ja-JP" altLang="en-US" dirty="0"/>
              </a:p>
              <a:p>
                <a:pPr marL="466920" indent="-342900"/>
                <a:r>
                  <a:rPr lang="ja-JP" altLang="en-US" dirty="0"/>
                  <a:t>強化学習とよく言われる</a:t>
                </a:r>
                <a:r>
                  <a:rPr lang="ja-JP" altLang="en-US" dirty="0" smtClean="0"/>
                  <a:t>が、</a:t>
                </a:r>
                <a:r>
                  <a:rPr lang="en-US" altLang="ja-JP" dirty="0" smtClean="0"/>
                  <a:t> </a:t>
                </a:r>
                <a:r>
                  <a:rPr lang="en-US" altLang="ja-JP" dirty="0"/>
                  <a:t>self-supervised learning</a:t>
                </a:r>
                <a:r>
                  <a:rPr lang="ja-JP" altLang="en-US" dirty="0"/>
                  <a:t>と</a:t>
                </a:r>
                <a:r>
                  <a:rPr lang="ja-JP" altLang="en-US" dirty="0" smtClean="0"/>
                  <a:t>呼ばれる</a:t>
                </a:r>
                <a:r>
                  <a:rPr lang="en-US" altLang="ja-JP" dirty="0"/>
                  <a:t/>
                </a:r>
                <a:br>
                  <a:rPr lang="en-US" altLang="ja-JP" dirty="0"/>
                </a:br>
                <a:r>
                  <a:rPr kumimoji="1" lang="ja-JP" altLang="en-US" dirty="0" smtClean="0"/>
                  <a:t>自分でデータサンプルを集めて学習する枠組み</a:t>
                </a:r>
                <a:endParaRPr kumimoji="1" lang="en-US" altLang="ja-JP" dirty="0" smtClean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79" y="1383957"/>
                <a:ext cx="10526874" cy="4966043"/>
              </a:xfrm>
              <a:blipFill rotWithShape="0">
                <a:blip r:embed="rId3"/>
                <a:stretch>
                  <a:fillRect l="-463" t="-859" r="-63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8142" y="1351028"/>
            <a:ext cx="3990758" cy="223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Comparison of sample efficiency</a:t>
            </a:r>
            <a:endParaRPr kumimoji="1" lang="ja-JP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80" y="1175696"/>
            <a:ext cx="9025462" cy="5076823"/>
          </a:xfrm>
        </p:spPr>
      </p:pic>
    </p:spTree>
    <p:extLst>
      <p:ext uri="{BB962C8B-B14F-4D97-AF65-F5344CB8AC3E}">
        <p14:creationId xmlns:p14="http://schemas.microsoft.com/office/powerpoint/2010/main" val="29242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Hands On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000" dirty="0" smtClean="0"/>
              <a:t>We use “</a:t>
            </a:r>
            <a:r>
              <a:rPr lang="en-US" altLang="ja-JP" sz="2000" dirty="0" err="1" smtClean="0"/>
              <a:t>labs_final</a:t>
            </a:r>
            <a:r>
              <a:rPr lang="en-US" altLang="ja-JP" sz="2000" dirty="0" smtClean="0"/>
              <a:t>/” we provided last week</a:t>
            </a:r>
            <a:endParaRPr kumimoji="1" lang="en-US" altLang="ja-JP" sz="2000" dirty="0" smtClean="0"/>
          </a:p>
          <a:p>
            <a:r>
              <a:rPr lang="en-US" altLang="ja-JP" sz="2000" dirty="0" smtClean="0"/>
              <a:t>We will focus on lab4 section 3. “Policy gradient” (mainly 3.6~)</a:t>
            </a:r>
          </a:p>
          <a:p>
            <a:r>
              <a:rPr kumimoji="1" lang="en-US" altLang="ja-JP" sz="2000" dirty="0" smtClean="0"/>
              <a:t>Learn card-pole agent with policy gradient!!!</a:t>
            </a:r>
            <a:endParaRPr lang="en-US" altLang="ja-JP" sz="2000" dirty="0" smtClean="0"/>
          </a:p>
          <a:p>
            <a:pPr marL="108000" indent="0">
              <a:buNone/>
            </a:pPr>
            <a:r>
              <a:rPr lang="en-US" altLang="ja-JP" sz="2000" dirty="0" smtClean="0"/>
              <a:t>We use</a:t>
            </a:r>
            <a:endParaRPr lang="en-US" altLang="ja-JP" sz="2000" dirty="0"/>
          </a:p>
          <a:p>
            <a:pPr>
              <a:buFontTx/>
              <a:buChar char="-"/>
            </a:pPr>
            <a:r>
              <a:rPr lang="en-US" altLang="ja-JP" sz="2000" dirty="0" smtClean="0"/>
              <a:t>“</a:t>
            </a:r>
            <a:r>
              <a:rPr lang="en-US" altLang="ja-JP" sz="2000" dirty="0" err="1" smtClean="0"/>
              <a:t>labs_final</a:t>
            </a:r>
            <a:r>
              <a:rPr lang="en-US" altLang="ja-JP" sz="2000" dirty="0" smtClean="0"/>
              <a:t>/lab4/</a:t>
            </a:r>
            <a:r>
              <a:rPr lang="en-US" altLang="ja-JP" sz="2000" dirty="0" err="1" smtClean="0"/>
              <a:t>simplepg</a:t>
            </a:r>
            <a:r>
              <a:rPr lang="en-US" altLang="ja-JP" sz="2000" dirty="0" smtClean="0"/>
              <a:t>/</a:t>
            </a:r>
            <a:r>
              <a:rPr lang="en-US" altLang="ja-JP" sz="2000" dirty="0" err="1" smtClean="0"/>
              <a:t>main.py</a:t>
            </a:r>
            <a:r>
              <a:rPr lang="en-US" altLang="ja-JP" sz="2000" dirty="0" smtClean="0"/>
              <a:t>”</a:t>
            </a:r>
          </a:p>
          <a:p>
            <a:pPr>
              <a:buFontTx/>
              <a:buChar char="-"/>
            </a:pPr>
            <a:r>
              <a:rPr lang="en-US" altLang="ja-JP" sz="2000" dirty="0" smtClean="0"/>
              <a:t>lab4.pdf (for material)</a:t>
            </a:r>
          </a:p>
          <a:p>
            <a:pPr>
              <a:buFontTx/>
              <a:buChar char="-"/>
            </a:pPr>
            <a:endParaRPr lang="en-US" altLang="ja-JP" sz="2000" dirty="0" smtClean="0"/>
          </a:p>
          <a:p>
            <a:pPr marL="108000" indent="0">
              <a:buNone/>
            </a:pPr>
            <a:r>
              <a:rPr lang="en-US" altLang="ja-JP" sz="2000" dirty="0" smtClean="0"/>
              <a:t>*Today we don’t use </a:t>
            </a:r>
            <a:r>
              <a:rPr lang="en-US" altLang="ja-JP" sz="2000" dirty="0" err="1" smtClean="0"/>
              <a:t>jupyter</a:t>
            </a:r>
            <a:r>
              <a:rPr lang="en-US" altLang="ja-JP" sz="2000" dirty="0" smtClean="0"/>
              <a:t> notebook</a:t>
            </a:r>
          </a:p>
          <a:p>
            <a:endParaRPr kumimoji="1" lang="en-US" altLang="ja-JP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144" y="3139997"/>
            <a:ext cx="3824338" cy="254312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663268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Hands On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Lab4.pdf Section 3</a:t>
            </a:r>
          </a:p>
          <a:p>
            <a:pPr lvl="1"/>
            <a:r>
              <a:rPr lang="en-US" altLang="ja-JP" sz="2400" b="1" dirty="0" smtClean="0"/>
              <a:t>3.1 : background</a:t>
            </a:r>
          </a:p>
          <a:p>
            <a:pPr lvl="1"/>
            <a:r>
              <a:rPr lang="en-US" altLang="ja-JP" dirty="0" smtClean="0"/>
              <a:t>3.2 : implementation for Point-v0 (optional)</a:t>
            </a:r>
            <a:endParaRPr kumimoji="1" lang="en-US" altLang="ja-JP" dirty="0" smtClean="0"/>
          </a:p>
          <a:p>
            <a:pPr lvl="1"/>
            <a:r>
              <a:rPr kumimoji="1" lang="en-US" altLang="ja-JP" dirty="0" smtClean="0"/>
              <a:t>3.3 : </a:t>
            </a:r>
            <a:r>
              <a:rPr lang="en-US" altLang="ja-JP" dirty="0" smtClean="0"/>
              <a:t>implementation update function for </a:t>
            </a:r>
            <a:r>
              <a:rPr lang="en-US" altLang="ja-JP" dirty="0"/>
              <a:t>Point-v0 </a:t>
            </a:r>
            <a:r>
              <a:rPr lang="en-US" altLang="ja-JP" dirty="0" smtClean="0"/>
              <a:t>(optional)</a:t>
            </a:r>
            <a:endParaRPr lang="en-US" altLang="ja-JP" dirty="0"/>
          </a:p>
          <a:p>
            <a:pPr lvl="1"/>
            <a:r>
              <a:rPr lang="en-US" altLang="ja-JP" dirty="0" smtClean="0"/>
              <a:t>3.4 : implementation baseline (optional)</a:t>
            </a:r>
          </a:p>
          <a:p>
            <a:pPr lvl="1"/>
            <a:r>
              <a:rPr lang="en-US" altLang="ja-JP" dirty="0" smtClean="0"/>
              <a:t>3.5 </a:t>
            </a:r>
            <a:r>
              <a:rPr lang="en-US" altLang="ja-JP" dirty="0"/>
              <a:t>: implementation another baseline </a:t>
            </a:r>
            <a:r>
              <a:rPr lang="en-US" altLang="ja-JP" dirty="0" smtClean="0"/>
              <a:t>(optional)</a:t>
            </a:r>
            <a:endParaRPr lang="en-US" altLang="ja-JP" dirty="0"/>
          </a:p>
          <a:p>
            <a:pPr lvl="1"/>
            <a:r>
              <a:rPr kumimoji="1" lang="en-US" altLang="ja-JP" sz="2400" b="1" dirty="0" smtClean="0"/>
              <a:t>3.6 : implementation for CartPole-v0</a:t>
            </a:r>
          </a:p>
          <a:p>
            <a:pPr lvl="1"/>
            <a:r>
              <a:rPr lang="en-US" altLang="ja-JP" dirty="0" smtClean="0"/>
              <a:t>3.7 : implementation natural gradient </a:t>
            </a:r>
            <a:endParaRPr kumimoji="1" lang="en-US" altLang="ja-JP" dirty="0" smtClean="0"/>
          </a:p>
          <a:p>
            <a:pPr lvl="1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932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Hands On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913" y="1197980"/>
            <a:ext cx="11050289" cy="4768867"/>
          </a:xfrm>
        </p:spPr>
        <p:txBody>
          <a:bodyPr>
            <a:normAutofit/>
          </a:bodyPr>
          <a:lstStyle/>
          <a:p>
            <a:r>
              <a:rPr kumimoji="1" lang="en-US" altLang="ja-JP" sz="2000" dirty="0" smtClean="0"/>
              <a:t>Step1: </a:t>
            </a:r>
          </a:p>
          <a:p>
            <a:pPr lvl="1"/>
            <a:r>
              <a:rPr kumimoji="1" lang="en-US" altLang="ja-JP" sz="1800" b="1" dirty="0" smtClean="0"/>
              <a:t>Read 3.1 Background</a:t>
            </a:r>
          </a:p>
          <a:p>
            <a:pPr lvl="1"/>
            <a:r>
              <a:rPr kumimoji="1" lang="en-US" altLang="ja-JP" sz="1800" b="1" dirty="0" smtClean="0"/>
              <a:t>understand policy gradient</a:t>
            </a:r>
          </a:p>
          <a:p>
            <a:pPr lvl="1"/>
            <a:endParaRPr lang="en-US" altLang="ja-JP" sz="2000" dirty="0" smtClean="0"/>
          </a:p>
          <a:p>
            <a:r>
              <a:rPr lang="en-US" altLang="ja-JP" sz="2000" dirty="0" smtClean="0"/>
              <a:t>Step2: </a:t>
            </a:r>
          </a:p>
          <a:p>
            <a:pPr lvl="1"/>
            <a:r>
              <a:rPr lang="en-US" altLang="ja-JP" sz="1800" b="1" dirty="0" smtClean="0"/>
              <a:t>Read 3.6</a:t>
            </a:r>
          </a:p>
          <a:p>
            <a:pPr lvl="1"/>
            <a:r>
              <a:rPr lang="en-US" altLang="ja-JP" sz="1800" b="1" dirty="0"/>
              <a:t>I</a:t>
            </a:r>
            <a:r>
              <a:rPr lang="en-US" altLang="ja-JP" sz="1800" b="1" dirty="0" smtClean="0"/>
              <a:t>mplement </a:t>
            </a:r>
            <a:r>
              <a:rPr lang="en-US" altLang="ja-JP" sz="1800" b="1" i="1" dirty="0" err="1" smtClean="0"/>
              <a:t>cartpole_get_grad_logp_action</a:t>
            </a:r>
            <a:r>
              <a:rPr lang="en-US" altLang="ja-JP" sz="1800" b="1" i="1" dirty="0" smtClean="0"/>
              <a:t>() (</a:t>
            </a:r>
            <a:r>
              <a:rPr lang="en-US" altLang="ja-JP" sz="1800" b="1" i="1" dirty="0" err="1" smtClean="0"/>
              <a:t>main.py</a:t>
            </a:r>
            <a:r>
              <a:rPr lang="en-US" altLang="ja-JP" sz="1800" b="1" i="1" dirty="0" smtClean="0"/>
              <a:t> L94)</a:t>
            </a:r>
          </a:p>
          <a:p>
            <a:pPr lvl="1"/>
            <a:r>
              <a:rPr lang="en-US" altLang="ja-JP" sz="1800" b="1" dirty="0" smtClean="0"/>
              <a:t>Implement </a:t>
            </a:r>
            <a:r>
              <a:rPr lang="en-US" altLang="ja-JP" sz="1800" b="1" i="1" dirty="0" err="1" smtClean="0"/>
              <a:t>compute_update</a:t>
            </a:r>
            <a:r>
              <a:rPr lang="en-US" altLang="ja-JP" sz="1800" b="1" i="1" dirty="0" smtClean="0"/>
              <a:t>() (</a:t>
            </a:r>
            <a:r>
              <a:rPr lang="en-US" altLang="ja-JP" sz="1800" b="1" i="1" dirty="0" err="1" smtClean="0"/>
              <a:t>main.py</a:t>
            </a:r>
            <a:r>
              <a:rPr lang="en-US" altLang="ja-JP" sz="1800" b="1" i="1" dirty="0" smtClean="0"/>
              <a:t> L223)</a:t>
            </a:r>
          </a:p>
          <a:p>
            <a:pPr lvl="1"/>
            <a:r>
              <a:rPr lang="en-US" altLang="ja-JP" sz="1800" b="1" dirty="0" smtClean="0"/>
              <a:t>Run command</a:t>
            </a:r>
            <a:r>
              <a:rPr lang="en-US" altLang="ja-JP" sz="1600" b="1" dirty="0"/>
              <a:t/>
            </a:r>
            <a:br>
              <a:rPr lang="en-US" altLang="ja-JP" sz="1600" b="1" dirty="0"/>
            </a:br>
            <a:r>
              <a:rPr lang="en-US" altLang="ja-JP" sz="2000" dirty="0" smtClean="0"/>
              <a:t>$ ./</a:t>
            </a:r>
            <a:r>
              <a:rPr lang="en-US" altLang="ja-JP" sz="2000" dirty="0" err="1"/>
              <a:t>docker_run.sh</a:t>
            </a:r>
            <a:r>
              <a:rPr lang="en-US" altLang="ja-JP" sz="2000" dirty="0"/>
              <a:t> </a:t>
            </a:r>
            <a:r>
              <a:rPr lang="en-US" altLang="ja-JP" sz="2000" dirty="0" err="1"/>
              <a:t>simplepg</a:t>
            </a:r>
            <a:r>
              <a:rPr lang="en-US" altLang="ja-JP" sz="2000" dirty="0"/>
              <a:t>/</a:t>
            </a:r>
            <a:r>
              <a:rPr lang="en-US" altLang="ja-JP" sz="2000" dirty="0" err="1"/>
              <a:t>main.py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CartPole-v0 --use-baseline False --</a:t>
            </a:r>
            <a:r>
              <a:rPr lang="en-US" altLang="ja-JP" sz="2000" dirty="0"/>
              <a:t>render </a:t>
            </a:r>
            <a:r>
              <a:rPr lang="en-US" altLang="ja-JP" sz="2000" dirty="0" smtClean="0"/>
              <a:t>True</a:t>
            </a:r>
            <a:endParaRPr lang="en-US" altLang="ja-JP" sz="2000" dirty="0"/>
          </a:p>
          <a:p>
            <a:endParaRPr lang="en-US" altLang="ja-JP" sz="2000" dirty="0" smtClean="0"/>
          </a:p>
          <a:p>
            <a:endParaRPr lang="en-US" altLang="ja-JP" dirty="0" smtClean="0"/>
          </a:p>
          <a:p>
            <a:endParaRPr kumimoji="1" lang="ja-JP" alt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870" y="1687373"/>
            <a:ext cx="7055332" cy="111782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6493790" y="5470901"/>
            <a:ext cx="195278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791151" y="5597515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mtClean="0"/>
              <a:t>Important!!!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736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Optional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000" dirty="0"/>
              <a:t>Step3: Read 3.2~3.4 and implement </a:t>
            </a:r>
            <a:r>
              <a:rPr lang="en-US" altLang="ja-JP" sz="2000" i="1" dirty="0" err="1"/>
              <a:t>compute_baselines</a:t>
            </a:r>
            <a:r>
              <a:rPr lang="en-US" altLang="ja-JP" sz="2000" i="1" dirty="0"/>
              <a:t>()</a:t>
            </a:r>
          </a:p>
          <a:p>
            <a:pPr marL="108000" indent="0">
              <a:buNone/>
            </a:pPr>
            <a:r>
              <a:rPr lang="en-US" altLang="ja-JP" sz="2000" dirty="0"/>
              <a:t>$ ./</a:t>
            </a:r>
            <a:r>
              <a:rPr lang="en-US" altLang="ja-JP" sz="2000" dirty="0" err="1"/>
              <a:t>docker_run.sh</a:t>
            </a:r>
            <a:r>
              <a:rPr lang="en-US" altLang="ja-JP" sz="2000" dirty="0"/>
              <a:t> </a:t>
            </a:r>
            <a:r>
              <a:rPr lang="en-US" altLang="ja-JP" sz="2000" dirty="0" err="1"/>
              <a:t>simplepg</a:t>
            </a:r>
            <a:r>
              <a:rPr lang="en-US" altLang="ja-JP" sz="2000" dirty="0"/>
              <a:t>/</a:t>
            </a:r>
            <a:r>
              <a:rPr lang="en-US" altLang="ja-JP" sz="2000" dirty="0" err="1"/>
              <a:t>main.py</a:t>
            </a:r>
            <a:r>
              <a:rPr lang="en-US" altLang="ja-JP" sz="2000" dirty="0"/>
              <a:t> CartPole-v0 --render True</a:t>
            </a:r>
          </a:p>
          <a:p>
            <a:endParaRPr lang="en-US" altLang="ja-JP" sz="2000" dirty="0"/>
          </a:p>
          <a:p>
            <a:r>
              <a:rPr lang="en-US" altLang="ja-JP" sz="2000" dirty="0"/>
              <a:t>Step4: Read 3.7 and implement natural gradient</a:t>
            </a:r>
          </a:p>
          <a:p>
            <a:pPr marL="108000" indent="0">
              <a:buNone/>
            </a:pPr>
            <a:r>
              <a:rPr lang="en-US" altLang="ja-JP" sz="2000" dirty="0"/>
              <a:t>$ ./</a:t>
            </a:r>
            <a:r>
              <a:rPr lang="en-US" altLang="ja-JP" sz="2000" dirty="0" err="1"/>
              <a:t>docker_run.sh</a:t>
            </a:r>
            <a:r>
              <a:rPr lang="en-US" altLang="ja-JP" sz="2000" dirty="0"/>
              <a:t> </a:t>
            </a:r>
            <a:r>
              <a:rPr lang="en-US" altLang="ja-JP" sz="2000" dirty="0" err="1"/>
              <a:t>simplepg</a:t>
            </a:r>
            <a:r>
              <a:rPr lang="en-US" altLang="ja-JP" sz="2000" dirty="0"/>
              <a:t>/</a:t>
            </a:r>
            <a:r>
              <a:rPr lang="en-US" altLang="ja-JP" sz="2000" dirty="0" err="1"/>
              <a:t>main.py</a:t>
            </a:r>
            <a:r>
              <a:rPr lang="en-US" altLang="ja-JP" sz="2000" dirty="0"/>
              <a:t> CartPole-v0 --natural True --render True</a:t>
            </a:r>
          </a:p>
          <a:p>
            <a:endParaRPr kumimoji="1" lang="en-US" altLang="ja-JP" sz="2000" dirty="0" smtClean="0"/>
          </a:p>
          <a:p>
            <a:pPr marL="108000" indent="0">
              <a:buNone/>
            </a:pPr>
            <a:r>
              <a:rPr lang="en-US" altLang="ja-JP" sz="2000" dirty="0" smtClean="0"/>
              <a:t>* These answers are written in lab5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327600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Hint</a:t>
            </a:r>
            <a:endParaRPr kumimoji="1" lang="ja-JP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108000" lvl="1" indent="0">
                  <a:spcBef>
                    <a:spcPts val="1200"/>
                  </a:spcBef>
                  <a:spcAft>
                    <a:spcPts val="200"/>
                  </a:spcAft>
                  <a:buSzPct val="100000"/>
                  <a:buNone/>
                </a:pPr>
                <a:r>
                  <a:rPr lang="en-US" altLang="ja-JP" sz="2000" b="1" i="1" dirty="0" smtClean="0"/>
                  <a:t>cartpole_get_grad_logp_action</a:t>
                </a:r>
                <a:r>
                  <a:rPr lang="en-US" altLang="ja-JP" sz="2000" b="1" i="1" dirty="0" smtClean="0"/>
                  <a:t>()</a:t>
                </a:r>
                <a:r>
                  <a:rPr lang="en-US" altLang="ja-JP" sz="1800" b="1" i="1" dirty="0"/>
                  <a:t> (</a:t>
                </a:r>
                <a:r>
                  <a:rPr lang="en-US" altLang="ja-JP" sz="1800" b="1" i="1" dirty="0" err="1"/>
                  <a:t>main.py</a:t>
                </a:r>
                <a:r>
                  <a:rPr lang="en-US" altLang="ja-JP" sz="1800" b="1" i="1" dirty="0"/>
                  <a:t> L94</a:t>
                </a:r>
                <a:r>
                  <a:rPr lang="en-US" altLang="ja-JP" sz="1800" b="1" i="1" dirty="0" smtClean="0"/>
                  <a:t>)</a:t>
                </a:r>
                <a:endParaRPr lang="en-US" altLang="ja-JP" sz="2000" dirty="0" smtClean="0"/>
              </a:p>
              <a:p>
                <a:pPr marL="108000" indent="0">
                  <a:buNone/>
                </a:pPr>
                <a:r>
                  <a:rPr lang="en-US" altLang="ja-JP" sz="2000" dirty="0" smtClean="0"/>
                  <a:t>A </a:t>
                </a:r>
                <a:r>
                  <a:rPr lang="en-US" altLang="ja-JP" sz="2000" dirty="0"/>
                  <a:t>function, mapping from (theta, </a:t>
                </a:r>
                <a:r>
                  <a:rPr lang="en-US" altLang="ja-JP" sz="2000" dirty="0" err="1"/>
                  <a:t>ob</a:t>
                </a:r>
                <a:r>
                  <a:rPr lang="en-US" altLang="ja-JP" sz="2000" dirty="0"/>
                  <a:t>, action) to the gradient </a:t>
                </a:r>
              </a:p>
              <a:p>
                <a:r>
                  <a:rPr lang="en-US" altLang="ja-JP" sz="2000" dirty="0" smtClean="0"/>
                  <a:t>First, you have to add </a:t>
                </a:r>
                <a:r>
                  <a:rPr lang="en-US" altLang="ja-JP" sz="2000" dirty="0"/>
                  <a:t>Add a constant term (1.0) to </a:t>
                </a:r>
                <a:r>
                  <a:rPr lang="en-US" altLang="ja-JP" sz="2000" dirty="0" smtClean="0"/>
                  <a:t>each observation</a:t>
                </a:r>
              </a:p>
              <a:p>
                <a:pPr marL="108000" indent="0">
                  <a:buNone/>
                </a:pPr>
                <a:r>
                  <a:rPr lang="en-US" altLang="ja-JP" sz="2000" dirty="0" smtClean="0"/>
                  <a:t>	</a:t>
                </a:r>
              </a:p>
              <a:p>
                <a:r>
                  <a:rPr lang="en-US" altLang="ja-JP" sz="2000" dirty="0" smtClean="0"/>
                  <a:t>Second, implement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hr-HR" altLang="ja-JP" sz="2000" dirty="0">
                            <a:latin typeface="Cambria Math" charset="0"/>
                          </a:rPr>
                          <m:t>𝛻</m:t>
                        </m:r>
                      </m:e>
                      <m:sub>
                        <m:r>
                          <a:rPr lang="hr-HR" altLang="ja-JP" sz="2000" i="1" dirty="0">
                            <a:latin typeface="Cambria Math" charset="0"/>
                          </a:rPr>
                          <m:t>𝜃</m:t>
                        </m:r>
                      </m:sub>
                    </m:sSub>
                    <m:func>
                      <m:funcPr>
                        <m:ctrlPr>
                          <a:rPr lang="hr-HR" altLang="ja-JP" sz="2000" i="1" dirty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hr-HR" altLang="ja-JP" sz="2000" dirty="0">
                            <a:latin typeface="Cambria Math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altLang="ja-JP" sz="2000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altLang="ja-JP" sz="2000" i="1" dirty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𝑎</m:t>
                            </m:r>
                          </m:e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𝑠</m:t>
                            </m:r>
                          </m:e>
                        </m:d>
                      </m:e>
                    </m:func>
                    <m:r>
                      <a:rPr lang="hr-HR" altLang="ja-JP" sz="2000" i="1" dirty="0">
                        <a:latin typeface="Cambria Math" charset="0"/>
                      </a:rPr>
                      <m:t>= </m:t>
                    </m:r>
                    <m:d>
                      <m:dPr>
                        <m:ctrlPr>
                          <a:rPr lang="hr-HR" altLang="ja-JP" sz="2000" i="1" dirty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ja-JP" sz="2000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𝑎</m:t>
                            </m:r>
                          </m:sub>
                        </m:sSub>
                        <m:r>
                          <a:rPr lang="hr-HR" altLang="ja-JP" sz="2000" i="1" dirty="0">
                            <a:latin typeface="Cambria Math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ja-JP" sz="2000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𝜃</m:t>
                            </m:r>
                          </m:sub>
                        </m:sSub>
                        <m:r>
                          <a:rPr lang="hr-HR" altLang="ja-JP" sz="2000" i="1" dirty="0">
                            <a:latin typeface="Cambria Math" charset="0"/>
                          </a:rPr>
                          <m:t> </m:t>
                        </m:r>
                        <m:d>
                          <m:dPr>
                            <m:ctrlPr>
                              <a:rPr lang="hr-HR" altLang="ja-JP" sz="2000" i="1" dirty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hr-HR" altLang="ja-JP" sz="2000" i="1" dirty="0">
                                <a:latin typeface="Cambria Math" charset="0"/>
                              </a:rPr>
                              <m:t>·</m:t>
                            </m:r>
                          </m:e>
                          <m:e>
                            <m:r>
                              <a:rPr lang="en-US" altLang="ja-JP" sz="2000" b="0" i="1" dirty="0" smtClean="0">
                                <a:latin typeface="Cambria Math" charset="0"/>
                              </a:rPr>
                              <m:t>𝑠</m:t>
                            </m:r>
                          </m:e>
                        </m:d>
                      </m:e>
                    </m:d>
                    <m:r>
                      <a:rPr lang="en-US" altLang="ja-JP" sz="2000" i="1" dirty="0"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altLang="ja-JP" sz="2000" i="1" dirty="0">
                            <a:latin typeface="Cambria Math" charset="0"/>
                          </a:rPr>
                        </m:ctrlPr>
                      </m:sSupPr>
                      <m:e>
                        <m:acc>
                          <m:accPr>
                            <m:chr m:val="̃"/>
                            <m:ctrlPr>
                              <a:rPr lang="en-US" altLang="ja-JP" sz="2000" b="0" i="1" dirty="0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𝑠</m:t>
                            </m:r>
                          </m:e>
                        </m:acc>
                      </m:e>
                      <m:sup>
                        <m:r>
                          <a:rPr lang="en-US" altLang="ja-JP" sz="2000" i="1" dirty="0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hr-HR" altLang="ja-JP" sz="2000" i="1" dirty="0">
                        <a:latin typeface="Cambria Math" charset="0"/>
                      </a:rPr>
                      <m:t> </m:t>
                    </m:r>
                  </m:oMath>
                </a14:m>
                <a:endParaRPr lang="en-US" altLang="ja-JP" sz="2000" dirty="0" smtClean="0"/>
              </a:p>
              <a:p>
                <a:pPr lvl="1"/>
                <a:r>
                  <a:rPr lang="en-US" altLang="ja-JP" sz="16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16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sz="1600" i="1" dirty="0">
                            <a:latin typeface="Cambria Math" charset="0"/>
                          </a:rPr>
                          <m:t>𝑒</m:t>
                        </m:r>
                      </m:e>
                      <m:sub>
                        <m:r>
                          <a:rPr lang="en-US" altLang="ja-JP" sz="1600" i="1" dirty="0">
                            <a:latin typeface="Cambria Math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altLang="ja-JP" sz="1600" dirty="0" smtClean="0"/>
                  <a:t> </a:t>
                </a:r>
                <a:r>
                  <a:rPr lang="en-US" altLang="ja-JP" sz="1600" dirty="0"/>
                  <a:t>is a one-hot vector with all entries zero </a:t>
                </a:r>
                <a:r>
                  <a:rPr lang="en-US" altLang="ja-JP" sz="1600" dirty="0" smtClean="0"/>
                  <a:t>except </a:t>
                </a:r>
                <a:r>
                  <a:rPr lang="en-US" altLang="ja-JP" sz="1600" dirty="0" smtClean="0"/>
                  <a:t>in </a:t>
                </a:r>
                <a:r>
                  <a:rPr lang="en-US" altLang="ja-JP" sz="1600" dirty="0"/>
                  <a:t>the </a:t>
                </a:r>
                <a:r>
                  <a:rPr lang="en-US" altLang="ja-JP" sz="1600" dirty="0" smtClean="0"/>
                  <a:t>a-</a:t>
                </a:r>
                <a:r>
                  <a:rPr lang="en-US" altLang="ja-JP" sz="1600" dirty="0" err="1" smtClean="0"/>
                  <a:t>th</a:t>
                </a:r>
                <a:r>
                  <a:rPr lang="en-US" altLang="ja-JP" sz="1600" dirty="0" smtClean="0"/>
                  <a:t> </a:t>
                </a:r>
                <a:r>
                  <a:rPr lang="en-US" altLang="ja-JP" sz="1600" dirty="0"/>
                  <a:t>entry, where the value is 1. 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40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88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Hint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8000" lvl="1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ja-JP" b="1" i="1" dirty="0" err="1"/>
              <a:t>compute_update</a:t>
            </a:r>
            <a:r>
              <a:rPr lang="en-US" altLang="ja-JP" b="1" i="1" dirty="0"/>
              <a:t>() (</a:t>
            </a:r>
            <a:r>
              <a:rPr lang="en-US" altLang="ja-JP" b="1" i="1" dirty="0" err="1"/>
              <a:t>main.py</a:t>
            </a:r>
            <a:r>
              <a:rPr lang="en-US" altLang="ja-JP" b="1" i="1" dirty="0"/>
              <a:t> L223</a:t>
            </a:r>
            <a:r>
              <a:rPr lang="en-US" altLang="ja-JP" b="1" i="1" dirty="0" smtClean="0"/>
              <a:t>)</a:t>
            </a:r>
          </a:p>
          <a:p>
            <a:pPr marL="108000" indent="0">
              <a:buNone/>
            </a:pPr>
            <a:r>
              <a:rPr lang="en-US" altLang="ja-JP" sz="2000" dirty="0" smtClean="0"/>
              <a:t>Function calculate policy gradient</a:t>
            </a:r>
            <a:endParaRPr kumimoji="1" lang="en-US" altLang="ja-JP" sz="2000" dirty="0" smtClean="0"/>
          </a:p>
          <a:p>
            <a:endParaRPr kumimoji="1" lang="en-US" altLang="ja-JP" sz="2000" dirty="0" smtClean="0"/>
          </a:p>
          <a:p>
            <a:r>
              <a:rPr kumimoji="1" lang="en-US" altLang="ja-JP" sz="2000" dirty="0" smtClean="0"/>
              <a:t>First,  calculate </a:t>
            </a:r>
            <a:r>
              <a:rPr kumimoji="1" lang="en-US" altLang="ja-JP" sz="2000" dirty="0" err="1" smtClean="0"/>
              <a:t>R_t</a:t>
            </a:r>
            <a:r>
              <a:rPr kumimoji="1" lang="en-US" altLang="ja-JP" sz="2000" dirty="0" smtClean="0"/>
              <a:t>  from (R_tplus1, </a:t>
            </a:r>
            <a:r>
              <a:rPr kumimoji="1" lang="en-US" altLang="ja-JP" sz="2000" dirty="0" err="1" smtClean="0"/>
              <a:t>r_t</a:t>
            </a:r>
            <a:r>
              <a:rPr kumimoji="1" lang="en-US" altLang="ja-JP" sz="2000" dirty="0" smtClean="0"/>
              <a:t>)</a:t>
            </a:r>
          </a:p>
          <a:p>
            <a:endParaRPr lang="en-US" altLang="ja-JP" sz="2000" dirty="0"/>
          </a:p>
          <a:p>
            <a:r>
              <a:rPr kumimoji="1" lang="en-US" altLang="ja-JP" sz="2000" dirty="0" smtClean="0"/>
              <a:t>Second, multiply score function and advantage</a:t>
            </a:r>
            <a:endParaRPr kumimoji="1" lang="ja-JP" alt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842" y="1487515"/>
            <a:ext cx="4149290" cy="117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388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Hint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108000" indent="0">
                  <a:buNone/>
                </a:pPr>
                <a:r>
                  <a:rPr lang="en-US" altLang="ja-JP" sz="2000" b="1" i="1" dirty="0" smtClean="0"/>
                  <a:t>cartpole_get_grad_logp_action</a:t>
                </a:r>
                <a:r>
                  <a:rPr lang="en-US" altLang="ja-JP" sz="2000" b="1" i="1" dirty="0"/>
                  <a:t>()</a:t>
                </a:r>
                <a:endParaRPr lang="en-US" altLang="ja-JP" sz="2000" dirty="0" smtClean="0"/>
              </a:p>
              <a:p>
                <a:r>
                  <a:rPr lang="en-US" altLang="ja-JP" sz="2000" dirty="0" smtClean="0"/>
                  <a:t>A </a:t>
                </a:r>
                <a:r>
                  <a:rPr lang="en-US" altLang="ja-JP" sz="2000" dirty="0"/>
                  <a:t>function, mapping from (theta, </a:t>
                </a:r>
                <a:r>
                  <a:rPr lang="en-US" altLang="ja-JP" sz="2000" dirty="0" err="1"/>
                  <a:t>ob</a:t>
                </a:r>
                <a:r>
                  <a:rPr lang="en-US" altLang="ja-JP" sz="2000" dirty="0"/>
                  <a:t>, action) to the gradient (a </a:t>
                </a:r>
                <a:r>
                  <a:rPr lang="en-US" altLang="ja-JP" sz="2000" dirty="0" smtClean="0"/>
                  <a:t>matrix </a:t>
                </a:r>
                <a:r>
                  <a:rPr lang="en-US" altLang="ja-JP" sz="2000" dirty="0"/>
                  <a:t>of size |A| * (|S|+1) </a:t>
                </a:r>
                <a:r>
                  <a:rPr lang="en-US" altLang="ja-JP" sz="2000" dirty="0" smtClean="0"/>
                  <a:t>)</a:t>
                </a:r>
              </a:p>
              <a:p>
                <a:r>
                  <a:rPr lang="en-US" altLang="ja-JP" sz="2000" dirty="0" smtClean="0"/>
                  <a:t>First, you have to add </a:t>
                </a:r>
                <a:r>
                  <a:rPr lang="en-US" altLang="ja-JP" sz="2000" dirty="0"/>
                  <a:t>Add a constant term (1.0) to </a:t>
                </a:r>
                <a:r>
                  <a:rPr lang="en-US" altLang="ja-JP" sz="2000" dirty="0" smtClean="0"/>
                  <a:t>each observation</a:t>
                </a:r>
              </a:p>
              <a:p>
                <a:pPr marL="108000" indent="0">
                  <a:buNone/>
                </a:pPr>
                <a:r>
                  <a:rPr lang="en-US" altLang="ja-JP" sz="2000" dirty="0" smtClean="0"/>
                  <a:t>	</a:t>
                </a:r>
              </a:p>
              <a:p>
                <a:r>
                  <a:rPr lang="en-US" altLang="ja-JP" sz="2000" dirty="0" smtClean="0"/>
                  <a:t>Second, implement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hr-HR" altLang="ja-JP" sz="2000" dirty="0">
                            <a:latin typeface="Cambria Math" charset="0"/>
                          </a:rPr>
                          <m:t>𝛻</m:t>
                        </m:r>
                      </m:e>
                      <m:sub>
                        <m:r>
                          <a:rPr lang="hr-HR" altLang="ja-JP" sz="2000" i="1" dirty="0">
                            <a:latin typeface="Cambria Math" charset="0"/>
                          </a:rPr>
                          <m:t>𝜃</m:t>
                        </m:r>
                      </m:sub>
                    </m:sSub>
                    <m:func>
                      <m:funcPr>
                        <m:ctrlPr>
                          <a:rPr lang="hr-HR" altLang="ja-JP" sz="2000" i="1" dirty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hr-HR" altLang="ja-JP" sz="2000" dirty="0">
                            <a:latin typeface="Cambria Math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altLang="ja-JP" sz="2000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altLang="ja-JP" sz="2000" i="1" dirty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𝑎</m:t>
                            </m:r>
                          </m:e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𝑠</m:t>
                            </m:r>
                          </m:e>
                        </m:d>
                      </m:e>
                    </m:func>
                    <m:r>
                      <a:rPr lang="hr-HR" altLang="ja-JP" sz="2000" i="1" dirty="0">
                        <a:latin typeface="Cambria Math" charset="0"/>
                      </a:rPr>
                      <m:t>= </m:t>
                    </m:r>
                    <m:d>
                      <m:dPr>
                        <m:ctrlPr>
                          <a:rPr lang="hr-HR" altLang="ja-JP" sz="2000" i="1" dirty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ja-JP" sz="2000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𝑎</m:t>
                            </m:r>
                          </m:sub>
                        </m:sSub>
                        <m:r>
                          <a:rPr lang="hr-HR" altLang="ja-JP" sz="2000" i="1" dirty="0">
                            <a:latin typeface="Cambria Math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ja-JP" sz="2000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altLang="ja-JP" sz="2000" i="1" dirty="0">
                                <a:latin typeface="Cambria Math" charset="0"/>
                              </a:rPr>
                              <m:t>𝜃</m:t>
                            </m:r>
                          </m:sub>
                        </m:sSub>
                        <m:r>
                          <a:rPr lang="hr-HR" altLang="ja-JP" sz="2000" i="1" dirty="0">
                            <a:latin typeface="Cambria Math" charset="0"/>
                          </a:rPr>
                          <m:t> </m:t>
                        </m:r>
                        <m:d>
                          <m:dPr>
                            <m:ctrlPr>
                              <a:rPr lang="hr-HR" altLang="ja-JP" sz="2000" i="1" dirty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hr-HR" altLang="ja-JP" sz="2000" i="1" dirty="0">
                                <a:latin typeface="Cambria Math" charset="0"/>
                              </a:rPr>
                              <m:t>·</m:t>
                            </m:r>
                          </m:e>
                          <m:e>
                            <m:r>
                              <a:rPr lang="hr-HR" altLang="ja-JP" sz="2000" i="1" dirty="0">
                                <a:latin typeface="Cambria Math" charset="0"/>
                              </a:rPr>
                              <m:t>𝑠</m:t>
                            </m:r>
                          </m:e>
                        </m:d>
                      </m:e>
                    </m:d>
                    <m:r>
                      <a:rPr lang="en-US" altLang="ja-JP" sz="2000" i="1" dirty="0">
                        <a:latin typeface="Cambria Math" charset="0"/>
                      </a:rPr>
                      <m:t> </m:t>
                    </m:r>
                    <m:sSup>
                      <m:sSupPr>
                        <m:ctrlPr>
                          <a:rPr lang="en-US" altLang="ja-JP" sz="2000" i="1" dirty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altLang="ja-JP" sz="2000" i="1" dirty="0">
                            <a:latin typeface="Cambria Math" charset="0"/>
                          </a:rPr>
                          <m:t>𝑠</m:t>
                        </m:r>
                      </m:e>
                      <m:sup>
                        <m:r>
                          <a:rPr lang="en-US" altLang="ja-JP" sz="2000" i="1" dirty="0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hr-HR" altLang="ja-JP" sz="2000" i="1" dirty="0">
                        <a:latin typeface="Cambria Math" charset="0"/>
                      </a:rPr>
                      <m:t> </m:t>
                    </m:r>
                  </m:oMath>
                </a14:m>
                <a:endParaRPr lang="en-US" altLang="ja-JP" sz="2000" dirty="0" smtClean="0"/>
              </a:p>
              <a:p>
                <a:pPr lvl="1"/>
                <a:r>
                  <a:rPr lang="en-US" altLang="ja-JP" sz="1600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1600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sz="1600" i="1" dirty="0">
                            <a:latin typeface="Cambria Math" charset="0"/>
                          </a:rPr>
                          <m:t>𝑒</m:t>
                        </m:r>
                      </m:e>
                      <m:sub>
                        <m:r>
                          <a:rPr lang="en-US" altLang="ja-JP" sz="1600" i="1" dirty="0">
                            <a:latin typeface="Cambria Math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altLang="ja-JP" sz="1600" dirty="0" smtClean="0"/>
                  <a:t> </a:t>
                </a:r>
                <a:r>
                  <a:rPr lang="en-US" altLang="ja-JP" sz="1600" dirty="0"/>
                  <a:t>is a one-hot vector with all entries zero except </a:t>
                </a:r>
                <a:r>
                  <a:rPr lang="en-US" altLang="ja-JP" sz="1600" dirty="0" smtClean="0"/>
                  <a:t> in </a:t>
                </a:r>
                <a:r>
                  <a:rPr lang="en-US" altLang="ja-JP" sz="1600" dirty="0"/>
                  <a:t>the </a:t>
                </a:r>
                <a:r>
                  <a:rPr lang="en-US" altLang="ja-JP" sz="1600" dirty="0" err="1"/>
                  <a:t>ath</a:t>
                </a:r>
                <a:r>
                  <a:rPr lang="en-US" altLang="ja-JP" sz="1600" dirty="0"/>
                  <a:t> entry, where the value is 1.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40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108" y="2848997"/>
            <a:ext cx="3578463" cy="467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2108" y="4464947"/>
            <a:ext cx="4810136" cy="136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6758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Hint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8000" lvl="1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ja-JP" b="1" i="1" dirty="0" err="1"/>
              <a:t>compute_update</a:t>
            </a:r>
            <a:r>
              <a:rPr lang="en-US" altLang="ja-JP" b="1" i="1" dirty="0"/>
              <a:t>() (</a:t>
            </a:r>
            <a:r>
              <a:rPr lang="en-US" altLang="ja-JP" b="1" i="1" dirty="0" err="1"/>
              <a:t>main.py</a:t>
            </a:r>
            <a:r>
              <a:rPr lang="en-US" altLang="ja-JP" b="1" i="1" dirty="0"/>
              <a:t> L223</a:t>
            </a:r>
            <a:r>
              <a:rPr lang="en-US" altLang="ja-JP" b="1" i="1" dirty="0" smtClean="0"/>
              <a:t>)</a:t>
            </a:r>
          </a:p>
          <a:p>
            <a:pPr marL="108000" indent="0">
              <a:buNone/>
            </a:pPr>
            <a:r>
              <a:rPr lang="en-US" altLang="ja-JP" sz="2000" dirty="0" smtClean="0"/>
              <a:t>Function calculate policy gradient</a:t>
            </a:r>
            <a:endParaRPr kumimoji="1" lang="en-US" altLang="ja-JP" sz="2000" dirty="0" smtClean="0"/>
          </a:p>
          <a:p>
            <a:endParaRPr kumimoji="1" lang="en-US" altLang="ja-JP" sz="2000" dirty="0" smtClean="0"/>
          </a:p>
          <a:p>
            <a:r>
              <a:rPr kumimoji="1" lang="en-US" altLang="ja-JP" sz="2000" dirty="0" smtClean="0"/>
              <a:t>First,  calculate </a:t>
            </a:r>
            <a:r>
              <a:rPr kumimoji="1" lang="en-US" altLang="ja-JP" sz="2000" dirty="0" err="1" smtClean="0"/>
              <a:t>R_t</a:t>
            </a:r>
            <a:r>
              <a:rPr kumimoji="1" lang="en-US" altLang="ja-JP" sz="2000" dirty="0" smtClean="0"/>
              <a:t>  from (R_tplus1, </a:t>
            </a:r>
            <a:r>
              <a:rPr kumimoji="1" lang="en-US" altLang="ja-JP" sz="2000" dirty="0" err="1" smtClean="0"/>
              <a:t>r_t</a:t>
            </a:r>
            <a:r>
              <a:rPr kumimoji="1" lang="en-US" altLang="ja-JP" sz="2000" dirty="0" smtClean="0"/>
              <a:t>)</a:t>
            </a:r>
            <a:endParaRPr lang="en-US" altLang="ja-JP" sz="2000" dirty="0"/>
          </a:p>
          <a:p>
            <a:r>
              <a:rPr kumimoji="1" lang="en-US" altLang="ja-JP" sz="2000" dirty="0" smtClean="0"/>
              <a:t>Second, multiply score function and advantage</a:t>
            </a:r>
            <a:endParaRPr kumimoji="1" lang="ja-JP" alt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842" y="1487515"/>
            <a:ext cx="4149290" cy="11781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845" y="4245542"/>
            <a:ext cx="8227086" cy="143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56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Comparison of sample efficiency</a:t>
            </a:r>
            <a:endParaRPr kumimoji="1" lang="ja-JP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80" y="1175696"/>
            <a:ext cx="9025462" cy="5076823"/>
          </a:xfrm>
        </p:spPr>
      </p:pic>
      <p:sp>
        <p:nvSpPr>
          <p:cNvPr id="3" name="Frame 2"/>
          <p:cNvSpPr/>
          <p:nvPr/>
        </p:nvSpPr>
        <p:spPr>
          <a:xfrm>
            <a:off x="2355742" y="1332854"/>
            <a:ext cx="2123268" cy="650929"/>
          </a:xfrm>
          <a:prstGeom prst="frame">
            <a:avLst>
              <a:gd name="adj1" fmla="val 297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40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Gradient free methods (Evolutionary Methods)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1080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kumimoji="1" lang="en-US" altLang="ja-JP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1" lang="en-US" altLang="ja-JP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1" lang="en-US" altLang="ja-JP" b="0" i="0" smtClean="0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kumimoji="1" lang="en-US" altLang="ja-JP" b="0" i="1" smtClean="0">
                                  <a:latin typeface="Cambria Math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r>
                            <a:rPr kumimoji="1" lang="en-US" altLang="ja-JP" b="0" i="1" smtClean="0">
                              <a:latin typeface="Cambria Math" charset="0"/>
                            </a:rPr>
                            <m:t>𝐽</m:t>
                          </m:r>
                          <m:r>
                            <a:rPr kumimoji="1" lang="en-US" altLang="ja-JP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kumimoji="1" lang="en-US" altLang="ja-JP" b="0" i="1" smtClean="0">
                              <a:latin typeface="Cambria Math" charset="0"/>
                            </a:rPr>
                            <m:t>𝜃</m:t>
                          </m:r>
                          <m:r>
                            <a:rPr kumimoji="1" lang="en-US" altLang="ja-JP" b="0" i="1" smtClean="0">
                              <a:latin typeface="Cambria Math" charset="0"/>
                            </a:rPr>
                            <m:t>)</m:t>
                          </m:r>
                        </m:e>
                      </m:func>
                      <m:r>
                        <a:rPr kumimoji="1" lang="en-US" altLang="ja-JP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kumimoji="1" lang="en-US" altLang="ja-JP" b="0" i="1" smtClean="0">
                              <a:latin typeface="Cambria Math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kumimoji="1" lang="en-US" altLang="ja-JP" b="0" i="1" smtClean="0">
                                  <a:latin typeface="Cambria Math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kumimoji="1" lang="en-US" altLang="ja-JP" b="0" i="0" smtClean="0">
                                  <a:latin typeface="Cambria Math" charset="0"/>
                                </a:rPr>
                                <m:t>max</m:t>
                              </m:r>
                            </m:e>
                            <m:lim>
                              <m:r>
                                <a:rPr kumimoji="1" lang="en-US" altLang="ja-JP" b="0" i="1" smtClean="0">
                                  <a:latin typeface="Cambria Math" charset="0"/>
                                </a:rPr>
                                <m:t>𝜃</m:t>
                              </m:r>
                            </m:lim>
                          </m:limLow>
                        </m:fName>
                        <m:e>
                          <m:r>
                            <a:rPr kumimoji="1" lang="en-US" altLang="ja-JP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𝔼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kumimoji="1" lang="en-US" altLang="ja-JP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is-IS" altLang="ja-JP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ja-JP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𝑡</m:t>
                                  </m:r>
                                  <m:r>
                                    <a:rPr lang="en-US" altLang="ja-JP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=0</m:t>
                                  </m:r>
                                </m:sub>
                                <m:sup>
                                  <m:r>
                                    <a:rPr lang="en-US" altLang="ja-JP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𝐻</m:t>
                                  </m:r>
                                </m:sup>
                                <m:e>
                                  <m:r>
                                    <a:rPr lang="en-US" altLang="ja-JP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𝑅</m:t>
                                  </m:r>
                                  <m:r>
                                    <a:rPr lang="en-US" altLang="ja-JP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altLang="ja-JP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ja-JP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altLang="ja-JP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altLang="ja-JP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lang="en-US" altLang="ja-JP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ja-JP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𝜋</m:t>
                                      </m:r>
                                    </m:e>
                                    <m:sub>
                                      <m:r>
                                        <a:rPr lang="en-US" altLang="ja-JP" i="1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𝜃</m:t>
                                      </m:r>
                                    </m:sub>
                                  </m:sSub>
                                  <m:r>
                                    <a:rPr lang="en-US" altLang="ja-JP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en-US" altLang="ja-JP" sz="2800" dirty="0" smtClean="0"/>
              </a:p>
              <a:p>
                <a:r>
                  <a:rPr lang="en-US" altLang="ja-JP" dirty="0" smtClean="0"/>
                  <a:t>General Idea</a:t>
                </a:r>
              </a:p>
              <a:p>
                <a:pPr lvl="1"/>
                <a:r>
                  <a:rPr lang="en-US" altLang="ja-JP" dirty="0" smtClean="0"/>
                  <a:t>Update the parameters without using derivative of objective function</a:t>
                </a:r>
              </a:p>
              <a:p>
                <a:pPr marL="360000" lvl="1" indent="0">
                  <a:buNone/>
                </a:pPr>
                <a:endParaRPr lang="en-US" altLang="ja-JP" dirty="0" smtClean="0"/>
              </a:p>
              <a:p>
                <a:pPr marL="817200" lvl="1" indent="-457200">
                  <a:buFont typeface="+mj-lt"/>
                  <a:buAutoNum type="arabicPeriod"/>
                </a:pPr>
                <a:r>
                  <a:rPr lang="en-US" altLang="ja-JP" dirty="0" smtClean="0"/>
                  <a:t>Make some random change to the parameters</a:t>
                </a:r>
              </a:p>
              <a:p>
                <a:pPr marL="817200" lvl="1" indent="-457200">
                  <a:buFont typeface="+mj-lt"/>
                  <a:buAutoNum type="arabicPeriod"/>
                </a:pPr>
                <a:r>
                  <a:rPr lang="en-US" altLang="ja-JP" dirty="0" smtClean="0"/>
                  <a:t>If the result improves, keep the change. If not, discard the change.</a:t>
                </a:r>
              </a:p>
              <a:p>
                <a:pPr lvl="1"/>
                <a:endParaRPr lang="en-US" altLang="ja-JP" dirty="0" smtClean="0"/>
              </a:p>
              <a:p>
                <a:pPr lvl="1"/>
                <a:endParaRPr kumimoji="1" lang="ja-JP" alt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58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760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E.g</a:t>
            </a:r>
            <a:r>
              <a:rPr kumimoji="1" lang="en-US" altLang="ja-JP" dirty="0" smtClean="0"/>
              <a:t>. Cross Entropy Method</a:t>
            </a:r>
            <a:endParaRPr kumimoji="1" lang="ja-JP" alt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579" y="2174548"/>
            <a:ext cx="6197600" cy="2717800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0" y="2185801"/>
            <a:ext cx="5562840" cy="270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21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Comparison of sample efficiency</a:t>
            </a:r>
            <a:endParaRPr kumimoji="1" lang="ja-JP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80" y="1175696"/>
            <a:ext cx="9025462" cy="5076823"/>
          </a:xfrm>
        </p:spPr>
      </p:pic>
      <p:sp>
        <p:nvSpPr>
          <p:cNvPr id="3" name="Frame 2"/>
          <p:cNvSpPr/>
          <p:nvPr/>
        </p:nvSpPr>
        <p:spPr>
          <a:xfrm>
            <a:off x="2402237" y="2169763"/>
            <a:ext cx="2123268" cy="650929"/>
          </a:xfrm>
          <a:prstGeom prst="frame">
            <a:avLst>
              <a:gd name="adj1" fmla="val 297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63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ja-JP" sz="2800" dirty="0"/>
              <a:t>Asynchronous Methods for Deep Reinforcement </a:t>
            </a:r>
            <a:r>
              <a:rPr lang="en-US" altLang="ja-JP" sz="2800" dirty="0" smtClean="0"/>
              <a:t>Learning </a:t>
            </a:r>
            <a:r>
              <a:rPr lang="en-US" altLang="ja-JP" sz="2000" dirty="0" smtClean="0"/>
              <a:t>[</a:t>
            </a:r>
            <a:r>
              <a:rPr lang="en-US" altLang="ja-JP" sz="2000" dirty="0" err="1" smtClean="0"/>
              <a:t>Mnih</a:t>
            </a:r>
            <a:r>
              <a:rPr lang="en-US" altLang="ja-JP" sz="2000" dirty="0" smtClean="0"/>
              <a:t> </a:t>
            </a:r>
            <a:r>
              <a:rPr lang="en-US" altLang="ja-JP" sz="2000" dirty="0"/>
              <a:t>et al., 2016</a:t>
            </a:r>
            <a:r>
              <a:rPr lang="en-US" altLang="ja-JP" sz="2000" dirty="0" smtClean="0"/>
              <a:t>]</a:t>
            </a:r>
            <a:endParaRPr kumimoji="1" lang="ja-JP" alt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ja-JP" altLang="en-US" sz="2000" dirty="0" smtClean="0"/>
                  <a:t>非同期に多数のエージェントを走らせてパラメータを</a:t>
                </a:r>
                <a:br>
                  <a:rPr kumimoji="1" lang="ja-JP" altLang="en-US" sz="2000" dirty="0" smtClean="0"/>
                </a:br>
                <a:r>
                  <a:rPr kumimoji="1" lang="ja-JP" altLang="en-US" sz="2000" dirty="0" smtClean="0"/>
                  <a:t>同時に更新することでサンプル数を確保すると同時に</a:t>
                </a:r>
                <a:br>
                  <a:rPr kumimoji="1" lang="ja-JP" altLang="en-US" sz="2000" dirty="0" smtClean="0"/>
                </a:br>
                <a:r>
                  <a:rPr kumimoji="1" lang="ja-JP" altLang="en-US" sz="2000" dirty="0" smtClean="0"/>
                  <a:t>入力の相関をなくすことができる</a:t>
                </a:r>
              </a:p>
              <a:p>
                <a:pPr marL="144000" indent="0">
                  <a:buNone/>
                </a:pPr>
                <a:r>
                  <a:rPr kumimoji="1" lang="ja-JP" altLang="en-US" sz="2000" dirty="0" smtClean="0"/>
                  <a:t>→</a:t>
                </a:r>
                <a:r>
                  <a:rPr lang="en-US" altLang="ja-JP" sz="2000" dirty="0"/>
                  <a:t> Experience </a:t>
                </a:r>
                <a:r>
                  <a:rPr lang="en-US" altLang="ja-JP" sz="2000" dirty="0" smtClean="0"/>
                  <a:t>Replay</a:t>
                </a:r>
                <a:r>
                  <a:rPr lang="ja-JP" altLang="en-US" sz="2000" dirty="0" smtClean="0"/>
                  <a:t>を使う必要がない</a:t>
                </a:r>
                <a:endParaRPr kumimoji="1" lang="ja-JP" altLang="en-US" sz="2000" dirty="0" smtClean="0"/>
              </a:p>
              <a:p>
                <a:pPr marL="144000" indent="0">
                  <a:buNone/>
                </a:pPr>
                <a:r>
                  <a:rPr lang="ja-JP" altLang="en-US" sz="2000" dirty="0" smtClean="0"/>
                  <a:t>→</a:t>
                </a:r>
                <a:r>
                  <a:rPr lang="en-US" altLang="ja-JP" sz="2000" dirty="0" smtClean="0"/>
                  <a:t> on-policy</a:t>
                </a:r>
                <a:r>
                  <a:rPr lang="ja-JP" altLang="en-US" sz="2000" dirty="0" smtClean="0"/>
                  <a:t>な</a:t>
                </a:r>
                <a:r>
                  <a:rPr lang="en-US" altLang="ja-JP" sz="2000" dirty="0" smtClean="0"/>
                  <a:t>RL</a:t>
                </a:r>
                <a:r>
                  <a:rPr lang="ja-JP" altLang="en-US" sz="2000" dirty="0" smtClean="0"/>
                  <a:t>アルゴリズムが使用可能</a:t>
                </a:r>
                <a:r>
                  <a:rPr lang="en-US" altLang="ja-JP" sz="2000" dirty="0" smtClean="0"/>
                  <a:t>!!</a:t>
                </a:r>
              </a:p>
              <a:p>
                <a:pPr marL="14400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20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altLang="ja-JP" sz="2000">
                            <a:latin typeface="Cambria Math" charset="0"/>
                          </a:rPr>
                          <m:t>𝛻</m:t>
                        </m:r>
                      </m:e>
                      <m:sub>
                        <m:r>
                          <a:rPr lang="en-US" altLang="ja-JP" sz="2000" i="1">
                            <a:latin typeface="Cambria Math" charset="0"/>
                          </a:rPr>
                          <m:t>𝜃</m:t>
                        </m:r>
                      </m:sub>
                    </m:sSub>
                    <m:r>
                      <a:rPr lang="en-US" altLang="ja-JP" sz="2000" i="1">
                        <a:latin typeface="Cambria Math" charset="0"/>
                      </a:rPr>
                      <m:t>𝐽</m:t>
                    </m:r>
                    <m:d>
                      <m:dPr>
                        <m:ctrlPr>
                          <a:rPr lang="en-US" altLang="ja-JP" sz="20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ja-JP" sz="20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sz="2000" i="1">
                                <a:latin typeface="Cambria Math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altLang="ja-JP" sz="2000" i="1">
                                <a:latin typeface="Cambria Math" charset="0"/>
                              </a:rPr>
                              <m:t>𝜃</m:t>
                            </m:r>
                          </m:sub>
                        </m:sSub>
                      </m:e>
                    </m:d>
                    <m:r>
                      <m:rPr>
                        <m:nor/>
                      </m:rPr>
                      <a:rPr lang="en-US" altLang="ja-JP" sz="2000">
                        <a:latin typeface="Cambria Math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ja-JP" sz="2000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≅</m:t>
                    </m:r>
                    <m:r>
                      <m:rPr>
                        <m:nor/>
                      </m:rPr>
                      <a:rPr lang="en-US" altLang="ja-JP" sz="2000" dirty="0"/>
                      <m:t> </m:t>
                    </m:r>
                    <m:f>
                      <m:fPr>
                        <m:ctrlPr>
                          <a:rPr lang="en-US" altLang="ja-JP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altLang="ja-JP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lang="en-US" altLang="ja-JP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𝑀</m:t>
                        </m:r>
                      </m:den>
                    </m:f>
                    <m:r>
                      <a:rPr lang="en-US" altLang="ja-JP" sz="2000" i="1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en-US" altLang="ja-JP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ja-JP" sz="20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altLang="ja-JP" sz="2000">
                                <a:latin typeface="Cambria Math" charset="0"/>
                              </a:rPr>
                              <m:t>𝛻</m:t>
                            </m:r>
                          </m:e>
                          <m:sub>
                            <m:r>
                              <a:rPr lang="en-US" altLang="ja-JP" sz="2000" i="1">
                                <a:latin typeface="Cambria Math" charset="0"/>
                              </a:rPr>
                              <m:t>𝜃</m:t>
                            </m:r>
                          </m:sub>
                        </m:sSub>
                        <m:func>
                          <m:funcPr>
                            <m:ctrlPr>
                              <a:rPr lang="en-US" altLang="ja-JP" sz="2000" i="1"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ja-JP" sz="2000">
                                <a:latin typeface="Cambria Math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altLang="ja-JP" sz="20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ja-JP" sz="2000" i="1">
                                    <a:latin typeface="Cambria Math" charset="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en-US" altLang="ja-JP" sz="2000" i="1">
                                    <a:latin typeface="Cambria Math" charset="0"/>
                                  </a:rPr>
                                  <m:t>𝜃</m:t>
                                </m:r>
                              </m:sub>
                            </m:sSub>
                            <m:r>
                              <a:rPr lang="en-US" altLang="ja-JP" sz="2000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altLang="ja-JP" sz="2000" i="1">
                                <a:latin typeface="Cambria Math" charset="0"/>
                              </a:rPr>
                              <m:t>𝑎</m:t>
                            </m:r>
                            <m:r>
                              <a:rPr lang="en-US" altLang="ja-JP" sz="2000" i="1">
                                <a:latin typeface="Cambria Math" charset="0"/>
                              </a:rPr>
                              <m:t>|</m:t>
                            </m:r>
                            <m:r>
                              <a:rPr lang="en-US" altLang="ja-JP" sz="2000" i="1">
                                <a:latin typeface="Cambria Math" charset="0"/>
                              </a:rPr>
                              <m:t>𝑠</m:t>
                            </m:r>
                            <m:r>
                              <a:rPr lang="en-US" altLang="ja-JP" sz="2000" i="1">
                                <a:latin typeface="Cambria Math" charset="0"/>
                              </a:rPr>
                              <m:t>)</m:t>
                            </m:r>
                          </m:e>
                        </m:func>
                        <m:r>
                          <a:rPr lang="en-US" altLang="ja-JP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𝑟</m:t>
                        </m:r>
                        <m:d>
                          <m:dPr>
                            <m:ctrlPr>
                              <a:rPr lang="en-US" altLang="ja-JP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altLang="ja-JP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𝑠</m:t>
                            </m:r>
                            <m:r>
                              <a:rPr lang="en-US" altLang="ja-JP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, </m:t>
                            </m:r>
                            <m:r>
                              <a:rPr lang="en-US" altLang="ja-JP" sz="20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𝑎</m:t>
                            </m:r>
                          </m:e>
                        </m:d>
                      </m:e>
                    </m:d>
                  </m:oMath>
                </a14:m>
                <a:r>
                  <a:rPr lang="en-US" altLang="ja-JP" sz="2000" dirty="0" smtClean="0"/>
                  <a:t> </a:t>
                </a:r>
                <a:endParaRPr lang="ja-JP" altLang="en-US" sz="2000" dirty="0" smtClean="0"/>
              </a:p>
              <a:p>
                <a:r>
                  <a:rPr kumimoji="1" lang="en-US" altLang="ja-JP" sz="2000" dirty="0" smtClean="0"/>
                  <a:t>Advantage function</a:t>
                </a:r>
                <a:r>
                  <a:rPr kumimoji="1" lang="ja-JP" altLang="en-US" sz="2000" dirty="0" smtClean="0"/>
                  <a:t>を用いた</a:t>
                </a:r>
                <a:r>
                  <a:rPr lang="en-US" altLang="ja-JP" sz="2000" dirty="0" smtClean="0"/>
                  <a:t>Actor-Critic</a:t>
                </a:r>
                <a:r>
                  <a:rPr lang="ja-JP" altLang="en-US" sz="2000" dirty="0" smtClean="0"/>
                  <a:t>を非同期で走らせた</a:t>
                </a:r>
                <a:br>
                  <a:rPr lang="ja-JP" altLang="en-US" sz="2000" dirty="0" smtClean="0"/>
                </a:br>
                <a:r>
                  <a:rPr lang="ja-JP" altLang="en-US" sz="2000" dirty="0" smtClean="0"/>
                  <a:t>結果、</a:t>
                </a:r>
                <a:r>
                  <a:rPr lang="en-US" altLang="ja-JP" sz="2000" dirty="0" smtClean="0"/>
                  <a:t>CPU</a:t>
                </a:r>
                <a:r>
                  <a:rPr lang="ja-JP" altLang="en-US" sz="2000" dirty="0" smtClean="0"/>
                  <a:t>で１日たった時点で他手法を大きく上回る</a:t>
                </a:r>
                <a:r>
                  <a:rPr lang="en-US" altLang="ja-JP" sz="2000" dirty="0"/>
                  <a:t/>
                </a:r>
                <a:br>
                  <a:rPr lang="en-US" altLang="ja-JP" sz="2000" dirty="0"/>
                </a:br>
                <a:r>
                  <a:rPr lang="en-US" altLang="ja-JP" sz="2000" dirty="0" smtClean="0"/>
                  <a:t>(A3C : Asynchronous Advantage Actor Critic)</a:t>
                </a:r>
              </a:p>
              <a:p>
                <a:endParaRPr kumimoji="1" lang="en-US" altLang="ja-JP" sz="20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350" t="-54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8500" y="1383957"/>
            <a:ext cx="2095500" cy="25043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4620" y="1383957"/>
            <a:ext cx="2095500" cy="25043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8350" y="1383957"/>
            <a:ext cx="2095500" cy="250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63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Comparison of sample efficiency</a:t>
            </a:r>
            <a:endParaRPr kumimoji="1" lang="ja-JP" alt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480" y="1175696"/>
            <a:ext cx="9025462" cy="5076823"/>
          </a:xfrm>
        </p:spPr>
      </p:pic>
      <p:sp>
        <p:nvSpPr>
          <p:cNvPr id="3" name="Frame 2"/>
          <p:cNvSpPr/>
          <p:nvPr/>
        </p:nvSpPr>
        <p:spPr>
          <a:xfrm>
            <a:off x="2433234" y="3063178"/>
            <a:ext cx="2123268" cy="650929"/>
          </a:xfrm>
          <a:prstGeom prst="frame">
            <a:avLst>
              <a:gd name="adj1" fmla="val 297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26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kuta" id="{44D93100-4EB1-6A4A-AE12-0343632F0E0C}" vid="{6A46C6B3-D04C-ED49-9D38-1BBEDA38CD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fukuta</Template>
  <TotalTime>293</TotalTime>
  <Words>695</Words>
  <Application>Microsoft Macintosh PowerPoint</Application>
  <PresentationFormat>Widescreen</PresentationFormat>
  <Paragraphs>186</Paragraphs>
  <Slides>37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Calibri</vt:lpstr>
      <vt:lpstr>Calibri Light</vt:lpstr>
      <vt:lpstr>Cambria Math</vt:lpstr>
      <vt:lpstr>ＭＳ Ｐゴシック</vt:lpstr>
      <vt:lpstr>Arial</vt:lpstr>
      <vt:lpstr>Retrospect</vt:lpstr>
      <vt:lpstr>Reinforcement Learning</vt:lpstr>
      <vt:lpstr>Agendas</vt:lpstr>
      <vt:lpstr>Comparison of sample efficiency</vt:lpstr>
      <vt:lpstr>Comparison of sample efficiency</vt:lpstr>
      <vt:lpstr>Gradient free methods (Evolutionary Methods)</vt:lpstr>
      <vt:lpstr>E.g. Cross Entropy Method</vt:lpstr>
      <vt:lpstr>Comparison of sample efficiency</vt:lpstr>
      <vt:lpstr>Asynchronous Methods for Deep Reinforcement Learning [Mnih et al., 2016]</vt:lpstr>
      <vt:lpstr>Comparison of sample efficiency</vt:lpstr>
      <vt:lpstr>Trust Region Policy Optimization (TRPO)</vt:lpstr>
      <vt:lpstr>Trust Region Policy Optimization (TRPO)</vt:lpstr>
      <vt:lpstr>Comparison of sample efficiency</vt:lpstr>
      <vt:lpstr>Comparison of sample efficiency</vt:lpstr>
      <vt:lpstr>Model-based RL</vt:lpstr>
      <vt:lpstr>Model-based RL</vt:lpstr>
      <vt:lpstr>Model-based RL</vt:lpstr>
      <vt:lpstr>Guided Policy Search [Sergey Levine, 2015] </vt:lpstr>
      <vt:lpstr>Guided Policy Search [Sergey Levine, 2015] </vt:lpstr>
      <vt:lpstr>Comparison of sample efficiency</vt:lpstr>
      <vt:lpstr>PowerPoint Presentation</vt:lpstr>
      <vt:lpstr>Design of Reward</vt:lpstr>
      <vt:lpstr>Inverse Reinforcement Learning</vt:lpstr>
      <vt:lpstr>PowerPoint Presentation</vt:lpstr>
      <vt:lpstr>Darkness of RL</vt:lpstr>
      <vt:lpstr>Darkness of RL</vt:lpstr>
      <vt:lpstr>Darkness of RL</vt:lpstr>
      <vt:lpstr>Summary</vt:lpstr>
      <vt:lpstr>Reference</vt:lpstr>
      <vt:lpstr>おまけ</vt:lpstr>
      <vt:lpstr>Hands On</vt:lpstr>
      <vt:lpstr>Hands On</vt:lpstr>
      <vt:lpstr>Hands On</vt:lpstr>
      <vt:lpstr>Optional</vt:lpstr>
      <vt:lpstr>Hint</vt:lpstr>
      <vt:lpstr>Hint</vt:lpstr>
      <vt:lpstr>Hint</vt:lpstr>
      <vt:lpstr>Hint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Fukuta Keisuke</dc:creator>
  <cp:lastModifiedBy>Fukuta Keisuke</cp:lastModifiedBy>
  <cp:revision>41</cp:revision>
  <cp:lastPrinted>2017-04-14T07:08:38Z</cp:lastPrinted>
  <dcterms:created xsi:type="dcterms:W3CDTF">2017-10-11T15:45:21Z</dcterms:created>
  <dcterms:modified xsi:type="dcterms:W3CDTF">2017-10-12T05:42:51Z</dcterms:modified>
</cp:coreProperties>
</file>

<file path=docProps/thumbnail.jpeg>
</file>